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30"/>
  </p:notesMasterIdLst>
  <p:handoutMasterIdLst>
    <p:handoutMasterId r:id="rId131"/>
  </p:handoutMasterIdLst>
  <p:sldIdLst>
    <p:sldId id="301" r:id="rId3"/>
    <p:sldId id="307" r:id="rId4"/>
    <p:sldId id="308" r:id="rId5"/>
    <p:sldId id="431" r:id="rId6"/>
    <p:sldId id="433" r:id="rId7"/>
    <p:sldId id="432" r:id="rId8"/>
    <p:sldId id="309" r:id="rId9"/>
    <p:sldId id="310" r:id="rId10"/>
    <p:sldId id="311" r:id="rId11"/>
    <p:sldId id="312" r:id="rId12"/>
    <p:sldId id="313" r:id="rId13"/>
    <p:sldId id="314" r:id="rId14"/>
    <p:sldId id="315" r:id="rId15"/>
    <p:sldId id="316" r:id="rId16"/>
    <p:sldId id="317" r:id="rId17"/>
    <p:sldId id="318" r:id="rId18"/>
    <p:sldId id="434" r:id="rId19"/>
    <p:sldId id="435" r:id="rId20"/>
    <p:sldId id="436" r:id="rId21"/>
    <p:sldId id="437" r:id="rId22"/>
    <p:sldId id="323" r:id="rId23"/>
    <p:sldId id="324" r:id="rId24"/>
    <p:sldId id="325" r:id="rId25"/>
    <p:sldId id="425" r:id="rId26"/>
    <p:sldId id="326" r:id="rId27"/>
    <p:sldId id="327" r:id="rId28"/>
    <p:sldId id="426" r:id="rId29"/>
    <p:sldId id="328" r:id="rId30"/>
    <p:sldId id="329" r:id="rId31"/>
    <p:sldId id="330" r:id="rId32"/>
    <p:sldId id="427" r:id="rId33"/>
    <p:sldId id="331" r:id="rId34"/>
    <p:sldId id="332" r:id="rId35"/>
    <p:sldId id="333" r:id="rId36"/>
    <p:sldId id="334" r:id="rId37"/>
    <p:sldId id="438" r:id="rId38"/>
    <p:sldId id="439" r:id="rId39"/>
    <p:sldId id="440" r:id="rId40"/>
    <p:sldId id="441" r:id="rId41"/>
    <p:sldId id="442" r:id="rId42"/>
    <p:sldId id="443" r:id="rId43"/>
    <p:sldId id="444" r:id="rId44"/>
    <p:sldId id="445" r:id="rId45"/>
    <p:sldId id="446" r:id="rId46"/>
    <p:sldId id="447" r:id="rId47"/>
    <p:sldId id="448" r:id="rId48"/>
    <p:sldId id="449" r:id="rId49"/>
    <p:sldId id="450" r:id="rId50"/>
    <p:sldId id="451" r:id="rId51"/>
    <p:sldId id="452" r:id="rId52"/>
    <p:sldId id="453" r:id="rId53"/>
    <p:sldId id="454" r:id="rId54"/>
    <p:sldId id="455" r:id="rId55"/>
    <p:sldId id="456" r:id="rId56"/>
    <p:sldId id="457" r:id="rId57"/>
    <p:sldId id="458" r:id="rId58"/>
    <p:sldId id="459" r:id="rId59"/>
    <p:sldId id="460" r:id="rId60"/>
    <p:sldId id="461" r:id="rId61"/>
    <p:sldId id="462" r:id="rId62"/>
    <p:sldId id="463" r:id="rId63"/>
    <p:sldId id="464" r:id="rId64"/>
    <p:sldId id="465" r:id="rId65"/>
    <p:sldId id="466" r:id="rId66"/>
    <p:sldId id="467" r:id="rId67"/>
    <p:sldId id="468" r:id="rId68"/>
    <p:sldId id="469" r:id="rId69"/>
    <p:sldId id="470" r:id="rId70"/>
    <p:sldId id="471" r:id="rId71"/>
    <p:sldId id="472" r:id="rId72"/>
    <p:sldId id="473" r:id="rId73"/>
    <p:sldId id="474" r:id="rId74"/>
    <p:sldId id="475" r:id="rId75"/>
    <p:sldId id="476" r:id="rId76"/>
    <p:sldId id="477" r:id="rId77"/>
    <p:sldId id="478" r:id="rId78"/>
    <p:sldId id="479" r:id="rId79"/>
    <p:sldId id="480" r:id="rId80"/>
    <p:sldId id="482" r:id="rId81"/>
    <p:sldId id="483" r:id="rId82"/>
    <p:sldId id="484" r:id="rId83"/>
    <p:sldId id="485" r:id="rId84"/>
    <p:sldId id="486" r:id="rId85"/>
    <p:sldId id="487" r:id="rId86"/>
    <p:sldId id="488" r:id="rId87"/>
    <p:sldId id="490" r:id="rId88"/>
    <p:sldId id="491" r:id="rId89"/>
    <p:sldId id="492" r:id="rId90"/>
    <p:sldId id="493" r:id="rId91"/>
    <p:sldId id="494" r:id="rId92"/>
    <p:sldId id="495" r:id="rId93"/>
    <p:sldId id="496" r:id="rId94"/>
    <p:sldId id="497" r:id="rId95"/>
    <p:sldId id="499" r:id="rId96"/>
    <p:sldId id="500" r:id="rId97"/>
    <p:sldId id="501" r:id="rId98"/>
    <p:sldId id="503" r:id="rId99"/>
    <p:sldId id="504" r:id="rId100"/>
    <p:sldId id="505" r:id="rId101"/>
    <p:sldId id="506" r:id="rId102"/>
    <p:sldId id="507" r:id="rId103"/>
    <p:sldId id="508" r:id="rId104"/>
    <p:sldId id="509" r:id="rId105"/>
    <p:sldId id="510" r:id="rId106"/>
    <p:sldId id="511" r:id="rId107"/>
    <p:sldId id="512" r:id="rId108"/>
    <p:sldId id="513" r:id="rId109"/>
    <p:sldId id="514" r:id="rId110"/>
    <p:sldId id="515" r:id="rId111"/>
    <p:sldId id="516" r:id="rId112"/>
    <p:sldId id="517" r:id="rId113"/>
    <p:sldId id="518" r:id="rId114"/>
    <p:sldId id="519" r:id="rId115"/>
    <p:sldId id="520" r:id="rId116"/>
    <p:sldId id="521" r:id="rId117"/>
    <p:sldId id="522" r:id="rId118"/>
    <p:sldId id="523" r:id="rId119"/>
    <p:sldId id="524" r:id="rId120"/>
    <p:sldId id="525" r:id="rId121"/>
    <p:sldId id="526" r:id="rId122"/>
    <p:sldId id="527" r:id="rId123"/>
    <p:sldId id="528" r:id="rId124"/>
    <p:sldId id="529" r:id="rId125"/>
    <p:sldId id="530" r:id="rId126"/>
    <p:sldId id="531" r:id="rId127"/>
    <p:sldId id="532" r:id="rId128"/>
    <p:sldId id="502" r:id="rId1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88" userDrawn="1">
          <p15:clr>
            <a:srgbClr val="A4A3A4"/>
          </p15:clr>
        </p15:guide>
        <p15:guide id="2" pos="24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2410" autoAdjust="0"/>
  </p:normalViewPr>
  <p:slideViewPr>
    <p:cSldViewPr snapToGrid="0" snapToObjects="1">
      <p:cViewPr varScale="1">
        <p:scale>
          <a:sx n="103" d="100"/>
          <a:sy n="103" d="100"/>
        </p:scale>
        <p:origin x="2172" y="102"/>
      </p:cViewPr>
      <p:guideLst>
        <p:guide orient="horz" pos="4088"/>
        <p:guide pos="2426"/>
      </p:guideLst>
    </p:cSldViewPr>
  </p:slideViewPr>
  <p:outlineViewPr>
    <p:cViewPr>
      <p:scale>
        <a:sx n="50" d="100"/>
        <a:sy n="50" d="100"/>
      </p:scale>
      <p:origin x="0" y="-13216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notesMaster" Target="notesMasters/notesMaster1.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handoutMaster" Target="handoutMasters/handoutMaster1.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commentAuthors" Target="commentAuthor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4/23/2018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56957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arning objective">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845297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82240" y="6474315"/>
            <a:ext cx="6077662" cy="20080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94"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hyperlink" Target="https://www.programmableweb.com/" TargetMode="Externa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hyperlink" Target="http://www.programmableweb.com/category/all/apis" TargetMode="Externa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hyperlink" Target="https://www.salesforce.com/in/?ir=1" TargetMode="Externa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hyperlink" Target="https://www.programmableweb.com/"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www.trendsmap.com/" TargetMode="External"/><Relationship Id="rId2" Type="http://schemas.openxmlformats.org/officeDocument/2006/relationships/hyperlink" Target="http://twikle.com/" TargetMode="External"/><Relationship Id="rId1" Type="http://schemas.openxmlformats.org/officeDocument/2006/relationships/slideLayout" Target="../slideLayouts/slideLayout3.xml"/><Relationship Id="rId5" Type="http://schemas.openxmlformats.org/officeDocument/2006/relationships/hyperlink" Target="http://musicupdated.com/ZQMoZ/" TargetMode="External"/><Relationship Id="rId4" Type="http://schemas.openxmlformats.org/officeDocument/2006/relationships/hyperlink" Target="http://dutranslation.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hyperlink" Target="https://www.agilealliance.org/" TargetMode="Externa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hyperlink" Target="http://www.deitel.com/ResourceCenters/ResourceCenterList/tabid/56/Default.aspx" TargetMode="Externa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hyperlink" Target="https://www.computerworld.com/" TargetMode="External"/><Relationship Id="rId2" Type="http://schemas.openxmlformats.org/officeDocument/2006/relationships/hyperlink" Target="http://www.bloomberg.com/businessweek/" TargetMode="External"/><Relationship Id="rId1" Type="http://schemas.openxmlformats.org/officeDocument/2006/relationships/slideLayout" Target="../slideLayouts/slideLayout3.xml"/><Relationship Id="rId6" Type="http://schemas.openxmlformats.org/officeDocument/2006/relationships/hyperlink" Target="https://www.fastcompany.com/" TargetMode="External"/><Relationship Id="rId5" Type="http://schemas.openxmlformats.org/officeDocument/2006/relationships/hyperlink" Target="http://www.eweek.com/" TargetMode="External"/><Relationship Id="rId4" Type="http://schemas.openxmlformats.org/officeDocument/2006/relationships/hyperlink" Target="http://www.engadget.com/"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www.infoworld.com/" TargetMode="External"/><Relationship Id="rId7" Type="http://schemas.openxmlformats.org/officeDocument/2006/relationships/hyperlink" Target="http://www.wired.com/" TargetMode="External"/><Relationship Id="rId2" Type="http://schemas.openxmlformats.org/officeDocument/2006/relationships/hyperlink" Target="http://publications.computer.org/computer-magazine/" TargetMode="External"/><Relationship Id="rId1" Type="http://schemas.openxmlformats.org/officeDocument/2006/relationships/slideLayout" Target="../slideLayouts/slideLayout3.xml"/><Relationship Id="rId6" Type="http://schemas.openxmlformats.org/officeDocument/2006/relationships/hyperlink" Target="https://www.theverge.com/" TargetMode="External"/><Relationship Id="rId5" Type="http://schemas.openxmlformats.org/officeDocument/2006/relationships/hyperlink" Target="http://www.sdtimes.com/" TargetMode="External"/><Relationship Id="rId4" Type="http://schemas.openxmlformats.org/officeDocument/2006/relationships/hyperlink" Target="https://www.pcworld.com/"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8.wmf"/><Relationship Id="rId2" Type="http://schemas.openxmlformats.org/officeDocument/2006/relationships/slideLayout" Target="../slideLayouts/slideLayout3.xml"/><Relationship Id="rId16" Type="http://schemas.openxmlformats.org/officeDocument/2006/relationships/image" Target="../media/image10.wmf"/><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4.bin"/><Relationship Id="rId14" Type="http://schemas.openxmlformats.org/officeDocument/2006/relationships/image" Target="../media/image9.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www.dinkumware.com/manuals/#Standard%20C%20Library"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0.bin"/><Relationship Id="rId5" Type="http://schemas.openxmlformats.org/officeDocument/2006/relationships/oleObject" Target="../embeddings/oleObject9.bin"/><Relationship Id="rId4" Type="http://schemas.openxmlformats.org/officeDocument/2006/relationships/image" Target="../media/image11.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www.deitel.com/C"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www.deitel.com/books/chtp7/"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363663" cy="804637"/>
          </a:xfrm>
        </p:spPr>
        <p:txBody>
          <a:bodyPr anchor="b"/>
          <a:lstStyle/>
          <a:p>
            <a:pPr>
              <a:buSzPct val="100000"/>
            </a:pPr>
            <a:r>
              <a:rPr lang="en-US" altLang="en-US" dirty="0"/>
              <a:t>C How to Program</a:t>
            </a:r>
            <a:endParaRPr lang="en-US"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27138"/>
            <a:ext cx="8363662" cy="449262"/>
          </a:xfrm>
        </p:spPr>
        <p:txBody>
          <a:bodyPr/>
          <a:lstStyle/>
          <a:p>
            <a:r>
              <a:rPr lang="en-US" dirty="0" smtClean="0">
                <a:solidFill>
                  <a:schemeClr val="tx2"/>
                </a:solidFill>
                <a:latin typeface="+mn-lt"/>
              </a:rPr>
              <a:t>Eighth </a:t>
            </a:r>
            <a:r>
              <a:rPr lang="en-US" dirty="0">
                <a:solidFill>
                  <a:schemeClr val="tx2"/>
                </a:solidFill>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1</a:t>
            </a:r>
            <a:endParaRPr lang="en-US" b="1" dirty="0">
              <a:latin typeface="+mn-lt"/>
            </a:endParaRPr>
          </a:p>
        </p:txBody>
      </p:sp>
      <p:sp>
        <p:nvSpPr>
          <p:cNvPr id="5" name="Text Placeholder 4"/>
          <p:cNvSpPr>
            <a:spLocks noGrp="1"/>
          </p:cNvSpPr>
          <p:nvPr>
            <p:ph type="body" idx="3"/>
          </p:nvPr>
        </p:nvSpPr>
        <p:spPr>
          <a:xfrm>
            <a:off x="4876800" y="3114461"/>
            <a:ext cx="3657600" cy="1235866"/>
          </a:xfrm>
        </p:spPr>
        <p:txBody>
          <a:bodyPr/>
          <a:lstStyle/>
          <a:p>
            <a:pPr lvl="0" algn="ctr">
              <a:spcBef>
                <a:spcPts val="440"/>
              </a:spcBef>
              <a:buClr>
                <a:schemeClr val="lt1"/>
              </a:buClr>
              <a:buSzPct val="25000"/>
            </a:pPr>
            <a:r>
              <a:rPr lang="en-US" dirty="0">
                <a:solidFill>
                  <a:schemeClr val="tx1"/>
                </a:solidFill>
                <a:latin typeface="+mn-lt"/>
              </a:rPr>
              <a:t>Introduction to Computers, the Internet and the Web</a:t>
            </a:r>
          </a:p>
        </p:txBody>
      </p:sp>
      <p:pic>
        <p:nvPicPr>
          <p:cNvPr id="7" name="Picture 6" descr="Front Cover: C How to Program Eighth Edition by Paul Deitel and Harvey Deit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59" y="1905925"/>
            <a:ext cx="3485730" cy="4338865"/>
          </a:xfrm>
          <a:prstGeom prst="rect">
            <a:avLst/>
          </a:prstGeom>
          <a:ln w="9525">
            <a:solidFill>
              <a:schemeClr val="tx1"/>
            </a:solidFill>
          </a:ln>
        </p:spPr>
      </p:pic>
      <p:sp>
        <p:nvSpPr>
          <p:cNvPr id="6" name="Text Placeholder 5"/>
          <p:cNvSpPr>
            <a:spLocks noGrp="1"/>
          </p:cNvSpPr>
          <p:nvPr>
            <p:ph type="body" idx="13"/>
          </p:nvPr>
        </p:nvSpPr>
        <p:spPr>
          <a:xfrm>
            <a:off x="2682240" y="6474315"/>
            <a:ext cx="6077662" cy="20080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4876800" y="4673600"/>
            <a:ext cx="3657600" cy="646331"/>
          </a:xfrm>
          <a:prstGeom prst="rect">
            <a:avLst/>
          </a:prstGeom>
          <a:noFill/>
        </p:spPr>
        <p:txBody>
          <a:bodyPr wrap="square" rtlCol="0">
            <a:spAutoFit/>
          </a:bodyPr>
          <a:lstStyle/>
          <a:p>
            <a:r>
              <a:rPr lang="en-IN"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1.2 Hardware and Software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970287"/>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The programs that run on a computer are referred to as </a:t>
            </a:r>
            <a:r>
              <a:rPr lang="en-US" altLang="en-US" sz="2400" b="1" kern="1200" dirty="0" smtClean="0">
                <a:solidFill>
                  <a:srgbClr val="000000"/>
                </a:solidFill>
                <a:latin typeface="Arial (Body)"/>
                <a:ea typeface="+mn-ea"/>
                <a:cs typeface="+mn-cs"/>
              </a:rPr>
              <a:t>software.</a:t>
            </a:r>
            <a:endParaRPr lang="en-US" altLang="en-US" sz="2400" b="1"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A computer consists of various devices referred to as </a:t>
            </a:r>
            <a:r>
              <a:rPr lang="en-US" altLang="en-US" sz="2400" b="1" kern="1200" dirty="0">
                <a:solidFill>
                  <a:srgbClr val="000000"/>
                </a:solidFill>
                <a:latin typeface="Arial (Body)"/>
                <a:ea typeface="+mn-ea"/>
                <a:cs typeface="+mn-cs"/>
              </a:rPr>
              <a:t>hardware</a:t>
            </a:r>
          </a:p>
          <a:p>
            <a:pPr marL="741553" lvl="1" indent="-284353">
              <a:spcAft>
                <a:spcPct val="0"/>
              </a:spcAft>
              <a:buSzPts val="2400"/>
            </a:pPr>
            <a:r>
              <a:rPr lang="en-US" altLang="en-US" sz="2400" kern="1200" dirty="0" smtClean="0">
                <a:solidFill>
                  <a:srgbClr val="000000"/>
                </a:solidFill>
                <a:latin typeface="Arial (Body)"/>
                <a:ea typeface="+mn-ea"/>
                <a:cs typeface="+mn-cs"/>
              </a:rPr>
              <a:t>(</a:t>
            </a:r>
            <a:r>
              <a:rPr lang="en-US" altLang="en-US" sz="2400" kern="1200" dirty="0">
                <a:solidFill>
                  <a:srgbClr val="000000"/>
                </a:solidFill>
                <a:latin typeface="Arial (Body)"/>
                <a:ea typeface="+mn-ea"/>
                <a:cs typeface="+mn-cs"/>
              </a:rPr>
              <a:t>e.g., the keyboard, screen, mouse, hard disks, memory, </a:t>
            </a:r>
            <a:r>
              <a:rPr lang="en-US" altLang="en-US" sz="2400" kern="1200" dirty="0" smtClean="0">
                <a:solidFill>
                  <a:srgbClr val="000000"/>
                </a:solidFill>
                <a:latin typeface="Arial (Body)"/>
                <a:ea typeface="+mn-ea"/>
                <a:cs typeface="+mn-cs"/>
              </a:rPr>
              <a:t>D</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D drives </a:t>
            </a:r>
            <a:r>
              <a:rPr lang="en-US" altLang="en-US" sz="2400" kern="1200" dirty="0">
                <a:solidFill>
                  <a:srgbClr val="000000"/>
                </a:solidFill>
                <a:latin typeface="Arial (Body)"/>
                <a:ea typeface="+mn-ea"/>
                <a:cs typeface="+mn-cs"/>
              </a:rPr>
              <a:t>and processing </a:t>
            </a:r>
            <a:r>
              <a:rPr lang="en-US" altLang="en-US" sz="2400" kern="1200" dirty="0" smtClean="0">
                <a:solidFill>
                  <a:srgbClr val="000000"/>
                </a:solidFill>
                <a:latin typeface="Arial (Body)"/>
                <a:ea typeface="+mn-ea"/>
                <a:cs typeface="+mn-cs"/>
              </a:rPr>
              <a:t>units).</a:t>
            </a:r>
            <a:endParaRPr lang="en-US" altLang="en-US" sz="2400" i="1"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Computing costs are </a:t>
            </a:r>
            <a:r>
              <a:rPr lang="en-US" altLang="en-US" sz="2400" b="1" kern="1200" dirty="0">
                <a:solidFill>
                  <a:srgbClr val="000000"/>
                </a:solidFill>
                <a:latin typeface="Arial (Body)"/>
                <a:ea typeface="+mn-ea"/>
                <a:cs typeface="+mn-cs"/>
              </a:rPr>
              <a:t>dropping dramatically</a:t>
            </a:r>
            <a:r>
              <a:rPr lang="en-US" altLang="en-US" sz="2400" kern="1200" dirty="0">
                <a:solidFill>
                  <a:srgbClr val="000000"/>
                </a:solidFill>
                <a:latin typeface="Arial (Body)"/>
                <a:ea typeface="+mn-ea"/>
                <a:cs typeface="+mn-cs"/>
              </a:rPr>
              <a:t>, owing to rapid developments in hardware and software </a:t>
            </a:r>
            <a:r>
              <a:rPr lang="en-US" altLang="en-US" sz="2400" kern="1200" dirty="0" smtClean="0">
                <a:solidFill>
                  <a:srgbClr val="000000"/>
                </a:solidFill>
                <a:latin typeface="Arial (Body)"/>
                <a:ea typeface="+mn-ea"/>
                <a:cs typeface="+mn-cs"/>
              </a:rPr>
              <a:t>technologies.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0660827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1.10.3 Running a C Application Using the Teminal 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a:t>
            </a:r>
            <a:r>
              <a:rPr lang="en-US" dirty="0" smtClean="0">
                <a:solidFill>
                  <a:schemeClr val="tx2"/>
                </a:solidFill>
                <a:latin typeface="Times New Roman" panose="02020603050405020304" pitchFamily="18" charset="0"/>
                <a:cs typeface="Times New Roman" panose="02020603050405020304" pitchFamily="18" charset="0"/>
              </a:rPr>
              <a:t>X </a:t>
            </a:r>
            <a:r>
              <a:rPr lang="en-US" sz="2000" b="0" dirty="0" smtClean="0">
                <a:solidFill>
                  <a:schemeClr val="tx2"/>
                </a:solidFill>
                <a:latin typeface="Times New Roman" panose="02020603050405020304" pitchFamily="18" charset="0"/>
                <a:cs typeface="Times New Roman" panose="02020603050405020304" pitchFamily="18" charset="0"/>
              </a:rPr>
              <a:t>(7 of 8)</a:t>
            </a:r>
            <a:endParaRPr lang="en-US" sz="2000" b="0" dirty="0"/>
          </a:p>
        </p:txBody>
      </p:sp>
      <p:sp>
        <p:nvSpPr>
          <p:cNvPr id="3" name="Text Placeholder 2"/>
          <p:cNvSpPr>
            <a:spLocks noGrp="1"/>
          </p:cNvSpPr>
          <p:nvPr>
            <p:ph type="body" idx="1"/>
          </p:nvPr>
        </p:nvSpPr>
        <p:spPr>
          <a:xfrm>
            <a:off x="457200" y="1600200"/>
            <a:ext cx="8229600" cy="498107"/>
          </a:xfrm>
        </p:spPr>
        <p:txBody>
          <a:bodyPr/>
          <a:lstStyle/>
          <a:p>
            <a:pPr marL="0" indent="0">
              <a:buNone/>
            </a:pPr>
            <a:r>
              <a:rPr lang="en-US" sz="2200" b="1" dirty="0">
                <a:latin typeface="+mn-lt"/>
              </a:rPr>
              <a:t>Figure 1.28</a:t>
            </a:r>
            <a:r>
              <a:rPr lang="en-US" sz="2200" dirty="0">
                <a:latin typeface="+mn-lt"/>
              </a:rPr>
              <a:t> Playing the </a:t>
            </a:r>
            <a:r>
              <a:rPr lang="en-US" sz="2200" dirty="0" smtClean="0">
                <a:latin typeface="+mn-lt"/>
              </a:rPr>
              <a:t>game again.</a:t>
            </a:r>
            <a:endParaRPr lang="en-US" sz="2200" dirty="0">
              <a:latin typeface="+mn-lt"/>
            </a:endParaRPr>
          </a:p>
        </p:txBody>
      </p:sp>
      <p:pic>
        <p:nvPicPr>
          <p:cNvPr id="5" name="Picture 4" descr="The code and information that is shown when starting a new game in the Guess Number application. There are 7 lines. The lines read as follows. Line 1. Excellent exclamation point You guessed the number exclamation point. Line 2. Would you like to play again question mark. Line 3. Please type left parenthesis 1 equals yes comma 2 equals no right parenthesis question mark 1. Line 4. I have a number between 1 and 1000 period. Line 5. Can you guess my number question mark. Line 6. Please type your first guess period. Line 7. question mark. In Line 3 the 1 at the end,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073" t="5556" r="884" b="62222"/>
          <a:stretch/>
        </p:blipFill>
        <p:spPr>
          <a:xfrm>
            <a:off x="616528" y="2365110"/>
            <a:ext cx="7910945" cy="2008909"/>
          </a:xfrm>
          <a:prstGeom prst="rect">
            <a:avLst/>
          </a:prstGeom>
          <a:noFill/>
          <a:ln>
            <a:noFill/>
          </a:ln>
        </p:spPr>
      </p:pic>
    </p:spTree>
    <p:extLst>
      <p:ext uri="{BB962C8B-B14F-4D97-AF65-F5344CB8AC3E}">
        <p14:creationId xmlns:p14="http://schemas.microsoft.com/office/powerpoint/2010/main" val="21176546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1.10.3 Running a C Application Using the Teminal 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a:t>
            </a:r>
            <a:r>
              <a:rPr lang="en-US" dirty="0" smtClean="0">
                <a:solidFill>
                  <a:schemeClr val="tx2"/>
                </a:solidFill>
                <a:latin typeface="Times New Roman" panose="02020603050405020304" pitchFamily="18" charset="0"/>
                <a:cs typeface="Times New Roman" panose="02020603050405020304" pitchFamily="18" charset="0"/>
              </a:rPr>
              <a:t>X </a:t>
            </a:r>
            <a:r>
              <a:rPr lang="en-US" sz="2000" b="0" dirty="0" smtClean="0">
                <a:solidFill>
                  <a:schemeClr val="tx2"/>
                </a:solidFill>
                <a:latin typeface="Times New Roman" panose="02020603050405020304" pitchFamily="18" charset="0"/>
                <a:cs typeface="Times New Roman" panose="02020603050405020304" pitchFamily="18" charset="0"/>
              </a:rPr>
              <a:t>(8 of 8)</a:t>
            </a:r>
            <a:endParaRPr lang="en-US" sz="2000" b="0" dirty="0"/>
          </a:p>
        </p:txBody>
      </p:sp>
      <p:sp>
        <p:nvSpPr>
          <p:cNvPr id="3" name="Text Placeholder 2"/>
          <p:cNvSpPr>
            <a:spLocks noGrp="1"/>
          </p:cNvSpPr>
          <p:nvPr>
            <p:ph type="body" idx="1"/>
          </p:nvPr>
        </p:nvSpPr>
        <p:spPr>
          <a:xfrm>
            <a:off x="457200" y="1600201"/>
            <a:ext cx="8229600" cy="546234"/>
          </a:xfrm>
        </p:spPr>
        <p:txBody>
          <a:bodyPr/>
          <a:lstStyle/>
          <a:p>
            <a:pPr marL="0" indent="0">
              <a:buNone/>
            </a:pPr>
            <a:r>
              <a:rPr lang="en-US" sz="2200" b="1" dirty="0">
                <a:latin typeface="+mn-lt"/>
              </a:rPr>
              <a:t>Figure 1.29</a:t>
            </a:r>
            <a:r>
              <a:rPr lang="en-US" sz="2200" dirty="0">
                <a:latin typeface="+mn-lt"/>
              </a:rPr>
              <a:t> Exiting the </a:t>
            </a:r>
            <a:r>
              <a:rPr lang="en-US" sz="2200" dirty="0" smtClean="0">
                <a:latin typeface="+mn-lt"/>
              </a:rPr>
              <a:t>game.</a:t>
            </a:r>
            <a:endParaRPr lang="en-US" sz="2200" dirty="0">
              <a:latin typeface="+mn-lt"/>
            </a:endParaRPr>
          </a:p>
        </p:txBody>
      </p:sp>
      <p:pic>
        <p:nvPicPr>
          <p:cNvPr id="5" name="Picture 4" descr="The code and information that is shown when exiting the Guess Number application. There are 4 lines. The lines read as follows. Line 1. Excellent exclamation point You guessed the number exclamation point. Line 2. Would you like to play again question mark. Line 3. Please type left parenthesis 1 equals yes comma 2 equals no right parenthesis question mark 2. Line 4. host Name written as a single word colon G N U tilde user Folder written as a single word dollar sign. In Line 3 the 2 at the end,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901" t="5334" r="541" b="71555"/>
          <a:stretch/>
        </p:blipFill>
        <p:spPr>
          <a:xfrm>
            <a:off x="595745" y="2621280"/>
            <a:ext cx="7952510" cy="1440873"/>
          </a:xfrm>
          <a:prstGeom prst="rect">
            <a:avLst/>
          </a:prstGeom>
          <a:noFill/>
          <a:ln>
            <a:noFill/>
          </a:ln>
        </p:spPr>
      </p:pic>
    </p:spTree>
    <p:extLst>
      <p:ext uri="{BB962C8B-B14F-4D97-AF65-F5344CB8AC3E}">
        <p14:creationId xmlns:p14="http://schemas.microsoft.com/office/powerpoint/2010/main" val="8312124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1.11 Operating Systems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458200" cy="4731026"/>
          </a:xfrm>
        </p:spPr>
        <p:txBody>
          <a:bodyPr wrap="square" lIns="91425" tIns="91425" rIns="91425" bIns="91425" anchor="ctr">
            <a:noAutofit/>
          </a:bodyPr>
          <a:lstStyle/>
          <a:p>
            <a:pPr marL="255651" lvl="0" indent="-255651">
              <a:spcAft>
                <a:spcPct val="0"/>
              </a:spcAft>
              <a:buSzPts val="2400"/>
              <a:tabLst/>
            </a:pPr>
            <a:r>
              <a:rPr lang="en-US" altLang="en-US" sz="2000" b="1" kern="1200" dirty="0">
                <a:solidFill>
                  <a:srgbClr val="000000"/>
                </a:solidFill>
                <a:latin typeface="Arial (Body)"/>
                <a:ea typeface="+mn-ea"/>
                <a:cs typeface="+mn-cs"/>
              </a:rPr>
              <a:t>Operating systems </a:t>
            </a:r>
            <a:r>
              <a:rPr lang="en-US" altLang="en-US" sz="2000" kern="1200" dirty="0">
                <a:solidFill>
                  <a:srgbClr val="000000"/>
                </a:solidFill>
                <a:latin typeface="Arial (Body)"/>
                <a:ea typeface="+mn-ea"/>
                <a:cs typeface="+mn-cs"/>
              </a:rPr>
              <a:t>are software systems that make using computers more convenient for users, application developers and system </a:t>
            </a:r>
            <a:r>
              <a:rPr lang="en-US" altLang="en-US" sz="2000" kern="1200" dirty="0" smtClean="0">
                <a:solidFill>
                  <a:srgbClr val="000000"/>
                </a:solidFill>
                <a:latin typeface="Arial (Body)"/>
                <a:ea typeface="+mn-ea"/>
                <a:cs typeface="+mn-cs"/>
              </a:rPr>
              <a:t>administrators.</a:t>
            </a:r>
            <a:endParaRPr lang="en-US" altLang="en-US" sz="2000" kern="1200" dirty="0">
              <a:solidFill>
                <a:srgbClr val="000000"/>
              </a:solidFill>
              <a:latin typeface="Arial (Body)"/>
              <a:ea typeface="+mn-ea"/>
              <a:cs typeface="+mn-cs"/>
            </a:endParaRPr>
          </a:p>
          <a:p>
            <a:pPr marL="255651" lvl="0" indent="-255651">
              <a:spcAft>
                <a:spcPct val="0"/>
              </a:spcAft>
              <a:buSzPts val="2400"/>
              <a:tabLst/>
            </a:pPr>
            <a:r>
              <a:rPr lang="en-US" altLang="en-US" sz="2000" kern="1200" dirty="0">
                <a:solidFill>
                  <a:srgbClr val="000000"/>
                </a:solidFill>
                <a:latin typeface="Arial (Body)"/>
                <a:ea typeface="+mn-ea"/>
                <a:cs typeface="+mn-cs"/>
              </a:rPr>
              <a:t>Operating systems provide services that allow each application to execute safely, efficiently and </a:t>
            </a:r>
            <a:r>
              <a:rPr lang="en-US" altLang="en-US" sz="2000" b="1" kern="1200" dirty="0">
                <a:solidFill>
                  <a:srgbClr val="000000"/>
                </a:solidFill>
                <a:latin typeface="Arial (Body)"/>
                <a:ea typeface="+mn-ea"/>
                <a:cs typeface="+mn-cs"/>
              </a:rPr>
              <a:t>concurrently </a:t>
            </a:r>
            <a:r>
              <a:rPr lang="en-US" altLang="en-US" sz="2000" kern="1200" dirty="0">
                <a:solidFill>
                  <a:srgbClr val="000000"/>
                </a:solidFill>
                <a:latin typeface="Arial (Body)"/>
                <a:ea typeface="+mn-ea"/>
                <a:cs typeface="+mn-cs"/>
              </a:rPr>
              <a:t>(i.e., in parallel) with other </a:t>
            </a:r>
            <a:r>
              <a:rPr lang="en-US" altLang="en-US" sz="2000" kern="1200" dirty="0" smtClean="0">
                <a:solidFill>
                  <a:srgbClr val="000000"/>
                </a:solidFill>
                <a:latin typeface="Arial (Body)"/>
                <a:ea typeface="+mn-ea"/>
                <a:cs typeface="+mn-cs"/>
              </a:rPr>
              <a:t>applications.</a:t>
            </a:r>
            <a:endParaRPr lang="en-US" altLang="en-US" sz="2000" kern="1200" dirty="0">
              <a:solidFill>
                <a:srgbClr val="000000"/>
              </a:solidFill>
              <a:latin typeface="Arial (Body)"/>
              <a:ea typeface="+mn-ea"/>
              <a:cs typeface="+mn-cs"/>
            </a:endParaRPr>
          </a:p>
          <a:p>
            <a:pPr marL="255651" lvl="0" indent="-255651">
              <a:spcAft>
                <a:spcPct val="0"/>
              </a:spcAft>
              <a:buSzPts val="2400"/>
              <a:tabLst/>
            </a:pPr>
            <a:r>
              <a:rPr lang="en-US" altLang="en-US" sz="2000" kern="1200" dirty="0">
                <a:solidFill>
                  <a:srgbClr val="000000"/>
                </a:solidFill>
                <a:latin typeface="Arial (Body)"/>
                <a:ea typeface="+mn-ea"/>
                <a:cs typeface="+mn-cs"/>
              </a:rPr>
              <a:t>The software that contains the core components of the operating system is called the </a:t>
            </a:r>
            <a:r>
              <a:rPr lang="en-US" altLang="en-US" sz="2000" b="1" kern="1200" dirty="0" smtClean="0">
                <a:solidFill>
                  <a:srgbClr val="000000"/>
                </a:solidFill>
                <a:latin typeface="Arial (Body)"/>
                <a:ea typeface="+mn-ea"/>
                <a:cs typeface="+mn-cs"/>
              </a:rPr>
              <a:t>kernel</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a:p>
            <a:pPr marL="255651" lvl="0" indent="-255651">
              <a:spcAft>
                <a:spcPct val="0"/>
              </a:spcAft>
              <a:buSzPts val="2400"/>
              <a:tabLst/>
            </a:pPr>
            <a:r>
              <a:rPr lang="en-US" altLang="en-US" sz="2000" kern="1200" dirty="0">
                <a:solidFill>
                  <a:srgbClr val="000000"/>
                </a:solidFill>
                <a:latin typeface="Arial (Body)"/>
                <a:ea typeface="+mn-ea"/>
                <a:cs typeface="+mn-cs"/>
              </a:rPr>
              <a:t>Popular desktop operating systems include Linux, Windows 7 and Mac </a:t>
            </a:r>
            <a:r>
              <a:rPr lang="en-US" altLang="en-US" sz="20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S X.</a:t>
            </a:r>
            <a:endParaRPr lang="en-US" altLang="en-US" sz="2000" kern="1200" dirty="0">
              <a:solidFill>
                <a:srgbClr val="000000"/>
              </a:solidFill>
              <a:latin typeface="Arial (Body)"/>
              <a:ea typeface="+mn-ea"/>
              <a:cs typeface="+mn-cs"/>
            </a:endParaRPr>
          </a:p>
          <a:p>
            <a:pPr marL="255651" lvl="0" indent="-255651">
              <a:spcAft>
                <a:spcPct val="0"/>
              </a:spcAft>
              <a:buSzPts val="2400"/>
              <a:tabLst/>
            </a:pPr>
            <a:r>
              <a:rPr lang="en-US" altLang="en-US" sz="2000" kern="1200" dirty="0">
                <a:solidFill>
                  <a:srgbClr val="000000"/>
                </a:solidFill>
                <a:latin typeface="Arial (Body)"/>
                <a:ea typeface="+mn-ea"/>
                <a:cs typeface="+mn-cs"/>
              </a:rPr>
              <a:t>Popular mobile operating systems used in smartphones and tablets include Google’s Android, Apple’s </a:t>
            </a:r>
            <a:r>
              <a:rPr lang="en-US" altLang="en-US" sz="2000" kern="1200" dirty="0" smtClean="0">
                <a:solidFill>
                  <a:srgbClr val="000000"/>
                </a:solidFill>
                <a:latin typeface="Arial (Body)"/>
                <a:ea typeface="+mn-ea"/>
                <a:cs typeface="+mn-cs"/>
              </a:rPr>
              <a:t>i</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S </a:t>
            </a:r>
            <a:r>
              <a:rPr lang="en-US" altLang="en-US" sz="2000" kern="1200" dirty="0">
                <a:solidFill>
                  <a:srgbClr val="000000"/>
                </a:solidFill>
                <a:latin typeface="Arial (Body)"/>
                <a:ea typeface="+mn-ea"/>
                <a:cs typeface="+mn-cs"/>
              </a:rPr>
              <a:t>(for iPhone, iPad and iPod Touch devices), BlackBerry </a:t>
            </a:r>
            <a:r>
              <a:rPr lang="en-US" altLang="en-US" sz="20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S and </a:t>
            </a:r>
            <a:r>
              <a:rPr lang="en-US" altLang="en-US" sz="2000" kern="1200" dirty="0">
                <a:solidFill>
                  <a:srgbClr val="000000"/>
                </a:solidFill>
                <a:latin typeface="Arial (Body)"/>
                <a:ea typeface="+mn-ea"/>
                <a:cs typeface="+mn-cs"/>
              </a:rPr>
              <a:t>Windows Phone 7.</a:t>
            </a:r>
          </a:p>
        </p:txBody>
      </p:sp>
    </p:spTree>
    <p:extLst>
      <p:ext uri="{BB962C8B-B14F-4D97-AF65-F5344CB8AC3E}">
        <p14:creationId xmlns:p14="http://schemas.microsoft.com/office/powerpoint/2010/main" val="13252576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Times New Roman" panose="02020603050405020304" pitchFamily="18" charset="0"/>
              </a:rPr>
              <a:t>1.11.1</a:t>
            </a:r>
            <a:r>
              <a:rPr lang="en-US" b="0" kern="1200" dirty="0" smtClean="0">
                <a:solidFill>
                  <a:srgbClr val="000000"/>
                </a:solidFill>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Windows—A Proprietary Operating System</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262675"/>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In the mid-1980s, Microsoft developed the </a:t>
            </a:r>
            <a:r>
              <a:rPr lang="en-US" altLang="en-US" sz="2400" b="1" kern="1200" dirty="0">
                <a:solidFill>
                  <a:srgbClr val="000000"/>
                </a:solidFill>
                <a:latin typeface="Arial (Body)"/>
                <a:ea typeface="+mn-ea"/>
                <a:cs typeface="+mn-cs"/>
              </a:rPr>
              <a:t>Windows operating system</a:t>
            </a:r>
            <a:r>
              <a:rPr lang="en-US" altLang="en-US" sz="2400" kern="1200" dirty="0">
                <a:solidFill>
                  <a:srgbClr val="000000"/>
                </a:solidFill>
                <a:latin typeface="Arial (Body)"/>
                <a:ea typeface="+mn-ea"/>
                <a:cs typeface="+mn-cs"/>
              </a:rPr>
              <a:t>, consisting of a graphical user interface built on top of </a:t>
            </a:r>
            <a:r>
              <a:rPr lang="pt-BR" altLang="en-US" sz="2400" kern="1200" dirty="0" smtClean="0">
                <a:solidFill>
                  <a:srgbClr val="000000"/>
                </a:solidFill>
                <a:latin typeface="Arial (Body)"/>
                <a:ea typeface="+mn-ea"/>
                <a:cs typeface="+mn-cs"/>
              </a:rPr>
              <a:t>D</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O</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S</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a</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n</a:t>
            </a:r>
            <a:r>
              <a:rPr lang="en-US" altLang="en-US" sz="2400" kern="1200" dirty="0" smtClean="0">
                <a:solidFill>
                  <a:srgbClr val="000000"/>
                </a:solidFill>
                <a:latin typeface="Arial (Body)"/>
                <a:ea typeface="+mn-ea"/>
                <a:cs typeface="+mn-cs"/>
              </a:rPr>
              <a:t>enormously </a:t>
            </a:r>
            <a:r>
              <a:rPr lang="en-US" altLang="en-US" sz="2400" kern="1200" dirty="0">
                <a:solidFill>
                  <a:srgbClr val="000000"/>
                </a:solidFill>
                <a:latin typeface="Arial (Body)"/>
                <a:ea typeface="+mn-ea"/>
                <a:cs typeface="+mn-cs"/>
              </a:rPr>
              <a:t>popular personal-computer operating system of the time that users interacted with by </a:t>
            </a:r>
            <a:r>
              <a:rPr lang="en-US" altLang="en-US" sz="2400" b="1" kern="1200" dirty="0">
                <a:solidFill>
                  <a:srgbClr val="000000"/>
                </a:solidFill>
                <a:latin typeface="Arial (Body)"/>
                <a:ea typeface="+mn-ea"/>
                <a:cs typeface="+mn-cs"/>
              </a:rPr>
              <a:t>typing </a:t>
            </a:r>
            <a:r>
              <a:rPr lang="en-US" altLang="en-US" sz="2400" kern="1200" dirty="0" smtClean="0">
                <a:solidFill>
                  <a:srgbClr val="000000"/>
                </a:solidFill>
                <a:latin typeface="Arial (Body)"/>
                <a:ea typeface="+mn-ea"/>
                <a:cs typeface="+mn-cs"/>
              </a:rPr>
              <a:t>commands.</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Windows borrowed from many concepts (such as icons, menus and windows) developed by Xerox </a:t>
            </a: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C and </a:t>
            </a:r>
            <a:r>
              <a:rPr lang="en-US" altLang="en-US" sz="2400" kern="1200" dirty="0">
                <a:solidFill>
                  <a:srgbClr val="000000"/>
                </a:solidFill>
                <a:latin typeface="Arial (Body)"/>
                <a:ea typeface="+mn-ea"/>
                <a:cs typeface="+mn-cs"/>
              </a:rPr>
              <a:t>popularized by early Apple Macintosh operating </a:t>
            </a:r>
            <a:r>
              <a:rPr lang="en-US" altLang="en-US" sz="2400" kern="1200" dirty="0" smtClean="0">
                <a:solidFill>
                  <a:srgbClr val="000000"/>
                </a:solidFill>
                <a:latin typeface="Arial (Body)"/>
                <a:ea typeface="+mn-ea"/>
                <a:cs typeface="+mn-cs"/>
              </a:rPr>
              <a:t>systems.</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Windows is a </a:t>
            </a:r>
            <a:r>
              <a:rPr lang="en-US" altLang="en-US" sz="2400" b="1" kern="1200" dirty="0">
                <a:solidFill>
                  <a:srgbClr val="000000"/>
                </a:solidFill>
                <a:latin typeface="Arial (Body)"/>
                <a:ea typeface="+mn-ea"/>
                <a:cs typeface="+mn-cs"/>
              </a:rPr>
              <a:t>proprietary </a:t>
            </a:r>
            <a:r>
              <a:rPr lang="en-US" altLang="en-US" sz="2400" kern="1200" dirty="0">
                <a:solidFill>
                  <a:srgbClr val="000000"/>
                </a:solidFill>
                <a:latin typeface="Arial (Body)"/>
                <a:ea typeface="+mn-ea"/>
                <a:cs typeface="+mn-cs"/>
              </a:rPr>
              <a:t>operating system—it’s controlled by Microsoft </a:t>
            </a:r>
            <a:r>
              <a:rPr lang="en-US" altLang="en-US" sz="2400" kern="1200" dirty="0" smtClean="0">
                <a:solidFill>
                  <a:srgbClr val="000000"/>
                </a:solidFill>
                <a:latin typeface="Arial (Body)"/>
                <a:ea typeface="+mn-ea"/>
                <a:cs typeface="+mn-cs"/>
              </a:rPr>
              <a:t>exclusively.</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68722113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Times New Roman" panose="02020603050405020304" pitchFamily="18" charset="0"/>
              </a:rPr>
              <a:t>1.11.2</a:t>
            </a:r>
            <a:r>
              <a:rPr lang="en-US" b="0" kern="1200" dirty="0" smtClean="0">
                <a:solidFill>
                  <a:srgbClr val="000000"/>
                </a:solidFill>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Linux—An Open-Source Operating System</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78064"/>
          </a:xfrm>
        </p:spPr>
        <p:txBody>
          <a:bodyPr wrap="square" lIns="91425" tIns="91425" rIns="91425" bIns="91425">
            <a:noAutofit/>
          </a:bodyPr>
          <a:lstStyle/>
          <a:p>
            <a:pPr marL="255651" lvl="0" indent="-255651">
              <a:spcAft>
                <a:spcPct val="0"/>
              </a:spcAft>
              <a:buSzPts val="2400"/>
              <a:tabLst/>
            </a:pPr>
            <a:r>
              <a:rPr lang="en-US" altLang="en-US" sz="1800" kern="1200" dirty="0">
                <a:solidFill>
                  <a:srgbClr val="000000"/>
                </a:solidFill>
                <a:latin typeface="Arial (Body)"/>
                <a:ea typeface="+mn-ea"/>
                <a:cs typeface="+mn-cs"/>
              </a:rPr>
              <a:t>The Linux operating system is perhaps the greatest success of the </a:t>
            </a:r>
            <a:r>
              <a:rPr lang="en-US" altLang="en-US" sz="1800" b="1" kern="1200" dirty="0">
                <a:solidFill>
                  <a:srgbClr val="000000"/>
                </a:solidFill>
                <a:latin typeface="Arial (Body)"/>
                <a:ea typeface="+mn-ea"/>
                <a:cs typeface="+mn-cs"/>
              </a:rPr>
              <a:t>open-source </a:t>
            </a:r>
            <a:r>
              <a:rPr lang="en-US" altLang="en-US" sz="1800" kern="1200" dirty="0" smtClean="0">
                <a:solidFill>
                  <a:srgbClr val="000000"/>
                </a:solidFill>
                <a:latin typeface="Arial (Body)"/>
                <a:ea typeface="+mn-ea"/>
                <a:cs typeface="+mn-cs"/>
              </a:rPr>
              <a:t>movement.</a:t>
            </a:r>
            <a:endParaRPr lang="en-US" altLang="en-US" sz="1800" kern="1200" dirty="0">
              <a:solidFill>
                <a:srgbClr val="000000"/>
              </a:solidFill>
              <a:latin typeface="Arial (Body)"/>
              <a:ea typeface="+mn-ea"/>
              <a:cs typeface="+mn-cs"/>
            </a:endParaRPr>
          </a:p>
          <a:p>
            <a:pPr marL="255651" lvl="0" indent="-255651">
              <a:spcAft>
                <a:spcPct val="0"/>
              </a:spcAft>
              <a:buSzPts val="2400"/>
              <a:tabLst/>
            </a:pPr>
            <a:r>
              <a:rPr lang="en-US" altLang="en-US" sz="1800" b="1" kern="1200" dirty="0">
                <a:solidFill>
                  <a:srgbClr val="000000"/>
                </a:solidFill>
                <a:latin typeface="Arial (Body)"/>
                <a:ea typeface="+mn-ea"/>
                <a:cs typeface="+mn-cs"/>
              </a:rPr>
              <a:t>Open-source software </a:t>
            </a:r>
            <a:r>
              <a:rPr lang="en-US" altLang="en-US" sz="1800" kern="1200" dirty="0">
                <a:solidFill>
                  <a:srgbClr val="000000"/>
                </a:solidFill>
                <a:latin typeface="Arial (Body)"/>
                <a:ea typeface="+mn-ea"/>
                <a:cs typeface="+mn-cs"/>
              </a:rPr>
              <a:t>departs from the </a:t>
            </a:r>
            <a:r>
              <a:rPr lang="en-US" altLang="en-US" sz="1800" b="1" kern="1200" dirty="0">
                <a:solidFill>
                  <a:srgbClr val="000000"/>
                </a:solidFill>
                <a:latin typeface="Arial (Body)"/>
                <a:ea typeface="+mn-ea"/>
                <a:cs typeface="+mn-cs"/>
              </a:rPr>
              <a:t>proprietary </a:t>
            </a:r>
            <a:r>
              <a:rPr lang="en-US" altLang="en-US" sz="1800" kern="1200" dirty="0">
                <a:solidFill>
                  <a:srgbClr val="000000"/>
                </a:solidFill>
                <a:latin typeface="Arial (Body)"/>
                <a:ea typeface="+mn-ea"/>
                <a:cs typeface="+mn-cs"/>
              </a:rPr>
              <a:t>software development style that dominated software’s early </a:t>
            </a:r>
            <a:r>
              <a:rPr lang="en-US" altLang="en-US" sz="1800" kern="1200" dirty="0" smtClean="0">
                <a:solidFill>
                  <a:srgbClr val="000000"/>
                </a:solidFill>
                <a:latin typeface="Arial (Body)"/>
                <a:ea typeface="+mn-ea"/>
                <a:cs typeface="+mn-cs"/>
              </a:rPr>
              <a:t>years.</a:t>
            </a:r>
            <a:endParaRPr lang="en-US" altLang="en-US" sz="1800" kern="1200" dirty="0">
              <a:solidFill>
                <a:srgbClr val="000000"/>
              </a:solidFill>
              <a:latin typeface="Arial (Body)"/>
              <a:ea typeface="+mn-ea"/>
              <a:cs typeface="+mn-cs"/>
            </a:endParaRPr>
          </a:p>
          <a:p>
            <a:pPr marL="255651" lvl="0" indent="-255651">
              <a:spcAft>
                <a:spcPct val="0"/>
              </a:spcAft>
              <a:buSzPts val="2400"/>
              <a:tabLst/>
            </a:pPr>
            <a:r>
              <a:rPr lang="en-US" altLang="en-US" sz="1800" kern="1200" dirty="0">
                <a:solidFill>
                  <a:srgbClr val="000000"/>
                </a:solidFill>
                <a:latin typeface="Arial (Body)"/>
                <a:ea typeface="+mn-ea"/>
                <a:cs typeface="+mn-cs"/>
              </a:rPr>
              <a:t>With open-source development, individuals and companies </a:t>
            </a:r>
            <a:r>
              <a:rPr lang="en-US" altLang="en-US" sz="1800" b="1" kern="1200" dirty="0">
                <a:solidFill>
                  <a:srgbClr val="000000"/>
                </a:solidFill>
                <a:latin typeface="Arial (Body)"/>
                <a:ea typeface="+mn-ea"/>
                <a:cs typeface="+mn-cs"/>
              </a:rPr>
              <a:t>contribute </a:t>
            </a:r>
            <a:r>
              <a:rPr lang="en-US" altLang="en-US" sz="1800" kern="1200" dirty="0">
                <a:solidFill>
                  <a:srgbClr val="000000"/>
                </a:solidFill>
                <a:latin typeface="Arial (Body)"/>
                <a:ea typeface="+mn-ea"/>
                <a:cs typeface="+mn-cs"/>
              </a:rPr>
              <a:t>their efforts in developing, maintaining and evolving software in exchange for the right to use that software for their own purposes, typically at no </a:t>
            </a:r>
            <a:r>
              <a:rPr lang="en-US" altLang="en-US" sz="1800" kern="1200" dirty="0" smtClean="0">
                <a:solidFill>
                  <a:srgbClr val="000000"/>
                </a:solidFill>
                <a:latin typeface="Arial (Body)"/>
                <a:ea typeface="+mn-ea"/>
                <a:cs typeface="+mn-cs"/>
              </a:rPr>
              <a:t>charge.</a:t>
            </a:r>
            <a:endParaRPr lang="en-US" altLang="en-US" sz="1800" kern="1200" dirty="0">
              <a:solidFill>
                <a:srgbClr val="000000"/>
              </a:solidFill>
              <a:latin typeface="Arial (Body)"/>
              <a:ea typeface="+mn-ea"/>
              <a:cs typeface="+mn-cs"/>
            </a:endParaRPr>
          </a:p>
          <a:p>
            <a:pPr marL="255651" lvl="0" indent="-255651">
              <a:spcAft>
                <a:spcPct val="0"/>
              </a:spcAft>
              <a:buSzPts val="2400"/>
              <a:tabLst/>
            </a:pPr>
            <a:r>
              <a:rPr lang="en-US" altLang="en-US" sz="1800" kern="1200" dirty="0">
                <a:solidFill>
                  <a:srgbClr val="000000"/>
                </a:solidFill>
                <a:latin typeface="Arial (Body)"/>
                <a:ea typeface="+mn-ea"/>
                <a:cs typeface="+mn-cs"/>
              </a:rPr>
              <a:t>Rapid improvements to computing and communications, decreasing costs and open-source software have made it much easier and more economical to create a software-based business now than just a decade </a:t>
            </a:r>
            <a:r>
              <a:rPr lang="en-US" altLang="en-US" sz="1800" kern="1200" dirty="0" smtClean="0">
                <a:solidFill>
                  <a:srgbClr val="000000"/>
                </a:solidFill>
                <a:latin typeface="Arial (Body)"/>
                <a:ea typeface="+mn-ea"/>
                <a:cs typeface="+mn-cs"/>
              </a:rPr>
              <a:t>ago.</a:t>
            </a:r>
            <a:endParaRPr lang="en-US" altLang="en-US" sz="1800" kern="1200" dirty="0">
              <a:solidFill>
                <a:srgbClr val="000000"/>
              </a:solidFill>
              <a:latin typeface="Arial (Body)"/>
              <a:ea typeface="+mn-ea"/>
              <a:cs typeface="+mn-cs"/>
            </a:endParaRPr>
          </a:p>
          <a:p>
            <a:pPr marL="255651" lvl="0" indent="-255651">
              <a:spcAft>
                <a:spcPct val="0"/>
              </a:spcAft>
              <a:buSzPts val="2400"/>
              <a:tabLst/>
            </a:pPr>
            <a:r>
              <a:rPr lang="en-US" altLang="en-US" sz="1800" kern="1200" dirty="0">
                <a:solidFill>
                  <a:srgbClr val="000000"/>
                </a:solidFill>
                <a:latin typeface="Arial (Body)"/>
                <a:ea typeface="+mn-ea"/>
                <a:cs typeface="+mn-cs"/>
              </a:rPr>
              <a:t>A great example is Facebook, which was launched from a college dorm room and built with open-source software.</a:t>
            </a:r>
          </a:p>
        </p:txBody>
      </p:sp>
    </p:spTree>
    <p:extLst>
      <p:ext uri="{BB962C8B-B14F-4D97-AF65-F5344CB8AC3E}">
        <p14:creationId xmlns:p14="http://schemas.microsoft.com/office/powerpoint/2010/main" val="39506807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Times New Roman" panose="02020603050405020304" pitchFamily="18" charset="0"/>
              </a:rPr>
              <a:t>1.11.2</a:t>
            </a:r>
            <a:r>
              <a:rPr lang="en-US" b="0" kern="1200" dirty="0" smtClean="0">
                <a:solidFill>
                  <a:srgbClr val="000000"/>
                </a:solidFill>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Linux—An Open-Source Operating System</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534400" cy="4465320"/>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The </a:t>
            </a:r>
            <a:r>
              <a:rPr lang="en-US" altLang="en-US" sz="2200" b="1" kern="1200" dirty="0">
                <a:solidFill>
                  <a:srgbClr val="000000"/>
                </a:solidFill>
                <a:latin typeface="Arial (Body)"/>
                <a:ea typeface="+mn-ea"/>
                <a:cs typeface="+mn-cs"/>
              </a:rPr>
              <a:t>Linux </a:t>
            </a:r>
            <a:r>
              <a:rPr lang="en-US" altLang="en-US" sz="2200" kern="1200" dirty="0">
                <a:solidFill>
                  <a:srgbClr val="000000"/>
                </a:solidFill>
                <a:latin typeface="Arial (Body)"/>
                <a:ea typeface="+mn-ea"/>
                <a:cs typeface="+mn-cs"/>
              </a:rPr>
              <a:t>kernel is the core of the most popular open-source, freely distributed, full-featured operating system.</a:t>
            </a:r>
          </a:p>
          <a:p>
            <a:pPr marL="255651" lvl="0" indent="-255651">
              <a:spcAft>
                <a:spcPct val="0"/>
              </a:spcAft>
              <a:buSzPts val="2400"/>
              <a:tabLst/>
            </a:pPr>
            <a:r>
              <a:rPr lang="en-US" altLang="en-US" sz="2200" kern="1200" dirty="0">
                <a:solidFill>
                  <a:srgbClr val="000000"/>
                </a:solidFill>
                <a:latin typeface="Arial (Body)"/>
                <a:ea typeface="+mn-ea"/>
                <a:cs typeface="+mn-cs"/>
              </a:rPr>
              <a:t>It’s developed by a loosely organized team of volunteers and is popular in servers, personal computers and embedded </a:t>
            </a:r>
            <a:r>
              <a:rPr lang="en-US" altLang="en-US" sz="2200" kern="1200" dirty="0" smtClean="0">
                <a:solidFill>
                  <a:srgbClr val="000000"/>
                </a:solidFill>
                <a:latin typeface="Arial (Body)"/>
                <a:ea typeface="+mn-ea"/>
                <a:cs typeface="+mn-cs"/>
              </a:rPr>
              <a:t>systems.</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Unlike that of proprietary operating systems like Microsoft’s Windows and Apple’s Mac </a:t>
            </a:r>
            <a:r>
              <a:rPr lang="en-US" altLang="en-US" sz="22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 X</a:t>
            </a:r>
            <a:r>
              <a:rPr lang="en-US" altLang="en-US" sz="2200" kern="1200" dirty="0">
                <a:solidFill>
                  <a:srgbClr val="000000"/>
                </a:solidFill>
                <a:latin typeface="Arial (Body)"/>
                <a:ea typeface="+mn-ea"/>
                <a:cs typeface="+mn-cs"/>
              </a:rPr>
              <a:t>, Linux source code (the program code) is available to the public for examination and modification and is free to download and </a:t>
            </a:r>
            <a:r>
              <a:rPr lang="en-US" altLang="en-US" sz="2200" kern="1200" dirty="0" smtClean="0">
                <a:solidFill>
                  <a:srgbClr val="000000"/>
                </a:solidFill>
                <a:latin typeface="Arial (Body)"/>
                <a:ea typeface="+mn-ea"/>
                <a:cs typeface="+mn-cs"/>
              </a:rPr>
              <a:t>install.</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Linux has become extremely popular on servers and in embedded systems, such as Google’s Android-based smartphones.</a:t>
            </a:r>
          </a:p>
        </p:txBody>
      </p:sp>
    </p:spTree>
    <p:extLst>
      <p:ext uri="{BB962C8B-B14F-4D97-AF65-F5344CB8AC3E}">
        <p14:creationId xmlns:p14="http://schemas.microsoft.com/office/powerpoint/2010/main" val="196136544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88680" cy="1097279"/>
          </a:xfrm>
        </p:spPr>
        <p:txBody>
          <a:bodyPr tIns="91425">
            <a:noAutofit/>
          </a:bodyPr>
          <a:lstStyle/>
          <a:p>
            <a:pPr lvl="0">
              <a:spcBef>
                <a:spcPct val="0"/>
              </a:spcBef>
              <a:buClrTx/>
              <a:defRPr/>
            </a:pPr>
            <a:r>
              <a:rPr lang="en-US" sz="3200" dirty="0" smtClean="0">
                <a:solidFill>
                  <a:schemeClr val="tx2"/>
                </a:solidFill>
                <a:latin typeface="Times New Roman" panose="02020603050405020304" pitchFamily="18" charset="0"/>
                <a:cs typeface="Times New Roman" panose="02020603050405020304" pitchFamily="18" charset="0"/>
              </a:rPr>
              <a:t>1.11.3 Apple’s Mac O</a:t>
            </a:r>
            <a:r>
              <a:rPr lang="en-US" sz="100" dirty="0" smtClean="0">
                <a:solidFill>
                  <a:schemeClr val="tx2"/>
                </a:solidFill>
                <a:latin typeface="Times New Roman" panose="02020603050405020304" pitchFamily="18" charset="0"/>
                <a:cs typeface="Times New Roman" panose="02020603050405020304" pitchFamily="18" charset="0"/>
              </a:rPr>
              <a:t> </a:t>
            </a:r>
            <a:r>
              <a:rPr lang="en-US" sz="3200" dirty="0" smtClean="0">
                <a:solidFill>
                  <a:schemeClr val="tx2"/>
                </a:solidFill>
                <a:latin typeface="Times New Roman" panose="02020603050405020304" pitchFamily="18" charset="0"/>
                <a:cs typeface="Times New Roman" panose="02020603050405020304" pitchFamily="18" charset="0"/>
              </a:rPr>
              <a:t>S X; Apple’s i</a:t>
            </a:r>
            <a:r>
              <a:rPr lang="en-US" sz="100" dirty="0" smtClean="0">
                <a:solidFill>
                  <a:schemeClr val="tx2"/>
                </a:solidFill>
                <a:latin typeface="Times New Roman" panose="02020603050405020304" pitchFamily="18" charset="0"/>
                <a:cs typeface="Times New Roman" panose="02020603050405020304" pitchFamily="18" charset="0"/>
              </a:rPr>
              <a:t> </a:t>
            </a:r>
            <a:r>
              <a:rPr lang="en-US" sz="3200" dirty="0" smtClean="0">
                <a:solidFill>
                  <a:schemeClr val="tx2"/>
                </a:solidFill>
                <a:latin typeface="Times New Roman" panose="02020603050405020304" pitchFamily="18" charset="0"/>
                <a:cs typeface="Times New Roman" panose="02020603050405020304" pitchFamily="18" charset="0"/>
              </a:rPr>
              <a:t>O</a:t>
            </a:r>
            <a:r>
              <a:rPr lang="en-US" sz="100" dirty="0" smtClean="0">
                <a:solidFill>
                  <a:schemeClr val="tx2"/>
                </a:solidFill>
                <a:latin typeface="Times New Roman" panose="02020603050405020304" pitchFamily="18" charset="0"/>
                <a:cs typeface="Times New Roman" panose="02020603050405020304" pitchFamily="18" charset="0"/>
              </a:rPr>
              <a:t> </a:t>
            </a:r>
            <a:r>
              <a:rPr lang="en-US" sz="3200" dirty="0" smtClean="0">
                <a:solidFill>
                  <a:schemeClr val="tx2"/>
                </a:solidFill>
                <a:latin typeface="Times New Roman" panose="02020603050405020304" pitchFamily="18" charset="0"/>
                <a:cs typeface="Times New Roman" panose="02020603050405020304" pitchFamily="18" charset="0"/>
              </a:rPr>
              <a:t>S for iPhone</a:t>
            </a:r>
            <a:r>
              <a:rPr lang="en-US" sz="3200" baseline="30000" dirty="0" smtClean="0">
                <a:solidFill>
                  <a:schemeClr val="tx2"/>
                </a:solidFill>
                <a:latin typeface="Times New Roman" panose="02020603050405020304" pitchFamily="18" charset="0"/>
                <a:cs typeface="Times New Roman" panose="02020603050405020304" pitchFamily="18" charset="0"/>
              </a:rPr>
              <a:t>®</a:t>
            </a:r>
            <a:r>
              <a:rPr lang="en-US" sz="3200" dirty="0" smtClean="0">
                <a:solidFill>
                  <a:schemeClr val="tx2"/>
                </a:solidFill>
                <a:latin typeface="Times New Roman" panose="02020603050405020304" pitchFamily="18" charset="0"/>
                <a:cs typeface="Times New Roman" panose="02020603050405020304" pitchFamily="18" charset="0"/>
              </a:rPr>
              <a:t>, iPad</a:t>
            </a:r>
            <a:r>
              <a:rPr lang="en-US" sz="3200" baseline="30000" dirty="0" smtClean="0">
                <a:solidFill>
                  <a:schemeClr val="tx2"/>
                </a:solidFill>
                <a:latin typeface="Times New Roman" panose="02020603050405020304" pitchFamily="18" charset="0"/>
                <a:cs typeface="Times New Roman" panose="02020603050405020304" pitchFamily="18" charset="0"/>
              </a:rPr>
              <a:t>®</a:t>
            </a:r>
            <a:r>
              <a:rPr lang="en-US" sz="3200" dirty="0" smtClean="0">
                <a:solidFill>
                  <a:schemeClr val="tx2"/>
                </a:solidFill>
                <a:latin typeface="Times New Roman" panose="02020603050405020304" pitchFamily="18" charset="0"/>
                <a:cs typeface="Times New Roman" panose="02020603050405020304" pitchFamily="18" charset="0"/>
              </a:rPr>
              <a:t> and iPod Touch</a:t>
            </a:r>
            <a:r>
              <a:rPr lang="en-US" sz="3200" baseline="30000" dirty="0" smtClean="0">
                <a:solidFill>
                  <a:schemeClr val="tx2"/>
                </a:solidFill>
                <a:latin typeface="Times New Roman" panose="02020603050405020304" pitchFamily="18" charset="0"/>
                <a:cs typeface="Times New Roman" panose="02020603050405020304" pitchFamily="18" charset="0"/>
              </a:rPr>
              <a:t>®</a:t>
            </a:r>
            <a:r>
              <a:rPr lang="en-US" sz="3200" dirty="0" smtClean="0">
                <a:solidFill>
                  <a:schemeClr val="tx2"/>
                </a:solidFill>
                <a:latin typeface="Times New Roman" panose="02020603050405020304" pitchFamily="18" charset="0"/>
                <a:cs typeface="Times New Roman" panose="02020603050405020304" pitchFamily="18" charset="0"/>
              </a:rPr>
              <a:t> Devices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366760" cy="4602480"/>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In 1979, Steve Jobs and several Apple employees visited Xerox </a:t>
            </a: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C (</a:t>
            </a:r>
            <a:r>
              <a:rPr lang="en-US" altLang="en-US" sz="2400" kern="1200" dirty="0">
                <a:solidFill>
                  <a:srgbClr val="000000"/>
                </a:solidFill>
                <a:latin typeface="Arial (Body)"/>
                <a:ea typeface="+mn-ea"/>
                <a:cs typeface="+mn-cs"/>
              </a:rPr>
              <a:t>Palo Alto Research Center) to learn about Xerox’s desktop computer that featured a graphical user interface </a:t>
            </a:r>
            <a:r>
              <a:rPr lang="en-US" altLang="en-US" sz="2400" kern="1200" dirty="0" smtClean="0">
                <a:solidFill>
                  <a:srgbClr val="000000"/>
                </a:solidFill>
                <a:latin typeface="Arial (Body)"/>
                <a:ea typeface="+mn-ea"/>
                <a:cs typeface="+mn-cs"/>
              </a:rPr>
              <a:t>(G</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U</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I).</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That </a:t>
            </a:r>
            <a:r>
              <a:rPr lang="en-US" altLang="en-US" sz="2400" kern="1200" dirty="0" smtClean="0">
                <a:solidFill>
                  <a:srgbClr val="000000"/>
                </a:solidFill>
                <a:latin typeface="Arial (Body)"/>
                <a:ea typeface="+mn-ea"/>
                <a:cs typeface="+mn-cs"/>
              </a:rPr>
              <a:t>G</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U</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I served </a:t>
            </a:r>
            <a:r>
              <a:rPr lang="en-US" altLang="en-US" sz="2400" kern="1200" dirty="0">
                <a:solidFill>
                  <a:srgbClr val="000000"/>
                </a:solidFill>
                <a:latin typeface="Arial (Body)"/>
                <a:ea typeface="+mn-ea"/>
                <a:cs typeface="+mn-cs"/>
              </a:rPr>
              <a:t>as the inspiration for the Apple Macintosh, launched with much fanfare in a memorable Super Bowl ad in </a:t>
            </a:r>
            <a:r>
              <a:rPr lang="en-US" altLang="en-US" sz="2400" kern="1200" dirty="0" smtClean="0">
                <a:solidFill>
                  <a:srgbClr val="000000"/>
                </a:solidFill>
                <a:latin typeface="Arial (Body)"/>
                <a:ea typeface="+mn-ea"/>
                <a:cs typeface="+mn-cs"/>
              </a:rPr>
              <a:t>1984.</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The </a:t>
            </a:r>
            <a:r>
              <a:rPr lang="en-US" altLang="en-US" sz="2400" kern="1200" dirty="0" smtClean="0">
                <a:solidFill>
                  <a:srgbClr val="000000"/>
                </a:solidFill>
                <a:latin typeface="Arial (Body)"/>
                <a:ea typeface="+mn-ea"/>
                <a:cs typeface="+mn-cs"/>
              </a:rPr>
              <a:t>Objective-C programming </a:t>
            </a:r>
            <a:r>
              <a:rPr lang="en-US" altLang="en-US" sz="2400" kern="1200" dirty="0">
                <a:solidFill>
                  <a:srgbClr val="000000"/>
                </a:solidFill>
                <a:latin typeface="Arial (Body)"/>
                <a:ea typeface="+mn-ea"/>
                <a:cs typeface="+mn-cs"/>
              </a:rPr>
              <a:t>language, created by Brad Cox and Tom Love at Stepstone in the early 1980s, added capabilities for object-oriented programming </a:t>
            </a:r>
            <a:r>
              <a:rPr lang="en-US" altLang="en-US" sz="24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P) </a:t>
            </a:r>
            <a:r>
              <a:rPr lang="en-US" altLang="en-US" sz="2400" kern="1200" dirty="0">
                <a:solidFill>
                  <a:srgbClr val="000000"/>
                </a:solidFill>
                <a:latin typeface="Arial (Body)"/>
                <a:ea typeface="+mn-ea"/>
                <a:cs typeface="+mn-cs"/>
              </a:rPr>
              <a:t>to the C programming </a:t>
            </a:r>
            <a:r>
              <a:rPr lang="en-US" altLang="en-US" sz="2400" kern="1200" dirty="0" smtClean="0">
                <a:solidFill>
                  <a:srgbClr val="000000"/>
                </a:solidFill>
                <a:latin typeface="Arial (Body)"/>
                <a:ea typeface="+mn-ea"/>
                <a:cs typeface="+mn-cs"/>
              </a:rPr>
              <a:t>language.</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698121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5371"/>
            <a:ext cx="8427720" cy="1097279"/>
          </a:xfrm>
        </p:spPr>
        <p:txBody>
          <a:bodyPr/>
          <a:lstStyle/>
          <a:p>
            <a:r>
              <a:rPr lang="en-US" sz="3200" dirty="0" smtClean="0">
                <a:solidFill>
                  <a:schemeClr val="tx2"/>
                </a:solidFill>
                <a:latin typeface="Times New Roman" panose="02020603050405020304" pitchFamily="18" charset="0"/>
                <a:cs typeface="Times New Roman" panose="02020603050405020304" pitchFamily="18" charset="0"/>
              </a:rPr>
              <a:t>1.11.3 Apple’s Mac O</a:t>
            </a:r>
            <a:r>
              <a:rPr lang="en-US" sz="100" dirty="0" smtClean="0">
                <a:solidFill>
                  <a:schemeClr val="tx2"/>
                </a:solidFill>
                <a:latin typeface="Times New Roman" panose="02020603050405020304" pitchFamily="18" charset="0"/>
                <a:cs typeface="Times New Roman" panose="02020603050405020304" pitchFamily="18" charset="0"/>
              </a:rPr>
              <a:t> </a:t>
            </a:r>
            <a:r>
              <a:rPr lang="en-US" sz="3200" dirty="0" smtClean="0">
                <a:solidFill>
                  <a:schemeClr val="tx2"/>
                </a:solidFill>
                <a:latin typeface="Times New Roman" panose="02020603050405020304" pitchFamily="18" charset="0"/>
                <a:cs typeface="Times New Roman" panose="02020603050405020304" pitchFamily="18" charset="0"/>
              </a:rPr>
              <a:t>S X; Apple’s i</a:t>
            </a:r>
            <a:r>
              <a:rPr lang="en-US" sz="100" dirty="0" smtClean="0">
                <a:solidFill>
                  <a:schemeClr val="tx2"/>
                </a:solidFill>
                <a:latin typeface="Times New Roman" panose="02020603050405020304" pitchFamily="18" charset="0"/>
                <a:cs typeface="Times New Roman" panose="02020603050405020304" pitchFamily="18" charset="0"/>
              </a:rPr>
              <a:t> </a:t>
            </a:r>
            <a:r>
              <a:rPr lang="en-US" sz="3200" dirty="0" smtClean="0">
                <a:solidFill>
                  <a:schemeClr val="tx2"/>
                </a:solidFill>
                <a:latin typeface="Times New Roman" panose="02020603050405020304" pitchFamily="18" charset="0"/>
                <a:cs typeface="Times New Roman" panose="02020603050405020304" pitchFamily="18" charset="0"/>
              </a:rPr>
              <a:t>O</a:t>
            </a:r>
            <a:r>
              <a:rPr lang="en-US" sz="100" dirty="0" smtClean="0">
                <a:solidFill>
                  <a:schemeClr val="tx2"/>
                </a:solidFill>
                <a:latin typeface="Times New Roman" panose="02020603050405020304" pitchFamily="18" charset="0"/>
                <a:cs typeface="Times New Roman" panose="02020603050405020304" pitchFamily="18" charset="0"/>
              </a:rPr>
              <a:t> </a:t>
            </a:r>
            <a:r>
              <a:rPr lang="en-US" sz="3200" dirty="0" smtClean="0">
                <a:solidFill>
                  <a:schemeClr val="tx2"/>
                </a:solidFill>
                <a:latin typeface="Times New Roman" panose="02020603050405020304" pitchFamily="18" charset="0"/>
                <a:cs typeface="Times New Roman" panose="02020603050405020304" pitchFamily="18" charset="0"/>
              </a:rPr>
              <a:t>S for iPhone</a:t>
            </a:r>
            <a:r>
              <a:rPr lang="en-US" sz="3200" baseline="30000" dirty="0" smtClean="0">
                <a:solidFill>
                  <a:schemeClr val="tx2"/>
                </a:solidFill>
                <a:latin typeface="Times New Roman" panose="02020603050405020304" pitchFamily="18" charset="0"/>
                <a:cs typeface="Times New Roman" panose="02020603050405020304" pitchFamily="18" charset="0"/>
              </a:rPr>
              <a:t>®</a:t>
            </a:r>
            <a:r>
              <a:rPr lang="en-US" sz="3200" dirty="0" smtClean="0">
                <a:solidFill>
                  <a:schemeClr val="tx2"/>
                </a:solidFill>
                <a:latin typeface="Times New Roman" panose="02020603050405020304" pitchFamily="18" charset="0"/>
                <a:cs typeface="Times New Roman" panose="02020603050405020304" pitchFamily="18" charset="0"/>
              </a:rPr>
              <a:t>, iPad</a:t>
            </a:r>
            <a:r>
              <a:rPr lang="en-US" sz="3200" baseline="30000" dirty="0" smtClean="0">
                <a:solidFill>
                  <a:schemeClr val="tx2"/>
                </a:solidFill>
                <a:latin typeface="Times New Roman" panose="02020603050405020304" pitchFamily="18" charset="0"/>
                <a:cs typeface="Times New Roman" panose="02020603050405020304" pitchFamily="18" charset="0"/>
              </a:rPr>
              <a:t>®</a:t>
            </a:r>
            <a:r>
              <a:rPr lang="en-US" sz="3200" dirty="0" smtClean="0">
                <a:solidFill>
                  <a:schemeClr val="tx2"/>
                </a:solidFill>
                <a:latin typeface="Times New Roman" panose="02020603050405020304" pitchFamily="18" charset="0"/>
                <a:cs typeface="Times New Roman" panose="02020603050405020304" pitchFamily="18" charset="0"/>
              </a:rPr>
              <a:t> and iPod Touch</a:t>
            </a:r>
            <a:r>
              <a:rPr lang="en-US" sz="3200" baseline="30000" dirty="0" smtClean="0">
                <a:solidFill>
                  <a:schemeClr val="tx2"/>
                </a:solidFill>
                <a:latin typeface="Times New Roman" panose="02020603050405020304" pitchFamily="18" charset="0"/>
                <a:cs typeface="Times New Roman" panose="02020603050405020304" pitchFamily="18" charset="0"/>
              </a:rPr>
              <a:t>®</a:t>
            </a:r>
            <a:r>
              <a:rPr lang="en-US" sz="3200" dirty="0" smtClean="0">
                <a:solidFill>
                  <a:schemeClr val="tx2"/>
                </a:solidFill>
                <a:latin typeface="Times New Roman" panose="02020603050405020304" pitchFamily="18" charset="0"/>
                <a:cs typeface="Times New Roman" panose="02020603050405020304" pitchFamily="18" charset="0"/>
              </a:rPr>
              <a:t> Devices </a:t>
            </a:r>
            <a:r>
              <a:rPr lang="en-US" sz="2000" b="0" dirty="0" smtClean="0">
                <a:solidFill>
                  <a:schemeClr val="tx2"/>
                </a:solidFill>
                <a:latin typeface="Times New Roman" panose="02020603050405020304" pitchFamily="18" charset="0"/>
                <a:cs typeface="Times New Roman" panose="02020603050405020304" pitchFamily="18" charset="0"/>
              </a:rPr>
              <a:t>(2 of 2</a:t>
            </a:r>
            <a:r>
              <a:rPr lang="en-US" sz="2000" b="0" dirty="0">
                <a:solidFill>
                  <a:schemeClr val="tx2"/>
                </a:solidFill>
                <a:latin typeface="Times New Roman" panose="02020603050405020304" pitchFamily="18" charset="0"/>
                <a:cs typeface="Times New Roman" panose="02020603050405020304" pitchFamily="18" charset="0"/>
              </a:rPr>
              <a:t>)</a:t>
            </a:r>
          </a:p>
        </p:txBody>
      </p:sp>
      <p:sp>
        <p:nvSpPr>
          <p:cNvPr id="3" name="Text Placeholder 2"/>
          <p:cNvSpPr>
            <a:spLocks noGrp="1"/>
          </p:cNvSpPr>
          <p:nvPr>
            <p:ph type="body" idx="1"/>
          </p:nvPr>
        </p:nvSpPr>
        <p:spPr>
          <a:xfrm>
            <a:off x="457200" y="1600200"/>
            <a:ext cx="8238744" cy="4525963"/>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Steve Jobs left Apple in 1985 and founded NeXT Inc. In 1988, NeXT licensed </a:t>
            </a:r>
            <a:r>
              <a:rPr lang="en-US" altLang="en-US" sz="2200" kern="1200" dirty="0" smtClean="0">
                <a:solidFill>
                  <a:srgbClr val="000000"/>
                </a:solidFill>
                <a:latin typeface="Arial (Body)"/>
                <a:ea typeface="+mn-ea"/>
                <a:cs typeface="+mn-cs"/>
              </a:rPr>
              <a:t>Objective-C from </a:t>
            </a:r>
            <a:r>
              <a:rPr lang="en-US" altLang="en-US" sz="2200" kern="1200" dirty="0">
                <a:solidFill>
                  <a:srgbClr val="000000"/>
                </a:solidFill>
                <a:latin typeface="Arial (Body)"/>
                <a:ea typeface="+mn-ea"/>
                <a:cs typeface="+mn-cs"/>
              </a:rPr>
              <a:t>StepStone and developed an </a:t>
            </a:r>
            <a:r>
              <a:rPr lang="en-US" altLang="en-US" sz="2200" kern="1200" dirty="0" smtClean="0">
                <a:solidFill>
                  <a:srgbClr val="000000"/>
                </a:solidFill>
                <a:latin typeface="Arial (Body)"/>
                <a:ea typeface="+mn-ea"/>
                <a:cs typeface="+mn-cs"/>
              </a:rPr>
              <a:t>Objective-C compiler </a:t>
            </a:r>
            <a:r>
              <a:rPr lang="en-US" altLang="en-US" sz="2200" kern="1200" dirty="0">
                <a:solidFill>
                  <a:srgbClr val="000000"/>
                </a:solidFill>
                <a:latin typeface="Arial (Body)"/>
                <a:ea typeface="+mn-ea"/>
                <a:cs typeface="+mn-cs"/>
              </a:rPr>
              <a:t>and libraries which were used as the platform for the NeXTSTEP operating system’s user interface and Interface Builder—used to construct graphical user </a:t>
            </a:r>
            <a:r>
              <a:rPr lang="en-US" altLang="en-US" sz="2200" kern="1200" dirty="0" smtClean="0">
                <a:solidFill>
                  <a:srgbClr val="000000"/>
                </a:solidFill>
                <a:latin typeface="Arial (Body)"/>
                <a:ea typeface="+mn-ea"/>
                <a:cs typeface="+mn-cs"/>
              </a:rPr>
              <a:t>interfaces.</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Jobs returned to Apple in 1996 when Apple bought NeXT. Apple’s Mac </a:t>
            </a:r>
            <a:r>
              <a:rPr lang="en-US" altLang="en-US" sz="22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 X </a:t>
            </a:r>
            <a:r>
              <a:rPr lang="en-US" altLang="en-US" sz="2200" kern="1200" dirty="0">
                <a:solidFill>
                  <a:srgbClr val="000000"/>
                </a:solidFill>
                <a:latin typeface="Arial (Body)"/>
                <a:ea typeface="+mn-ea"/>
                <a:cs typeface="+mn-cs"/>
              </a:rPr>
              <a:t>operating system is a descendant of </a:t>
            </a:r>
            <a:r>
              <a:rPr lang="en-US" altLang="en-US" sz="2200" kern="1200" dirty="0" smtClean="0">
                <a:solidFill>
                  <a:srgbClr val="000000"/>
                </a:solidFill>
                <a:latin typeface="Arial (Body)"/>
                <a:ea typeface="+mn-ea"/>
                <a:cs typeface="+mn-cs"/>
              </a:rPr>
              <a:t>NeXTSTEP.</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Apple’s proprietary iPhone operating system, </a:t>
            </a:r>
            <a:r>
              <a:rPr lang="en-US" altLang="en-US" sz="2200" b="1" kern="1200" dirty="0" smtClean="0">
                <a:solidFill>
                  <a:srgbClr val="000000"/>
                </a:solidFill>
                <a:latin typeface="Arial (Body)"/>
                <a:ea typeface="+mn-ea"/>
                <a:cs typeface="+mn-cs"/>
              </a:rPr>
              <a:t>i</a:t>
            </a:r>
            <a:r>
              <a:rPr lang="en-US" altLang="en-US" sz="100" b="1" kern="1200" dirty="0" smtClean="0">
                <a:solidFill>
                  <a:srgbClr val="000000"/>
                </a:solidFill>
                <a:latin typeface="Arial (Body)"/>
                <a:ea typeface="+mn-ea"/>
                <a:cs typeface="+mn-cs"/>
              </a:rPr>
              <a:t> </a:t>
            </a:r>
            <a:r>
              <a:rPr lang="en-US" altLang="en-US" sz="2200" b="1" kern="1200" dirty="0" smtClean="0">
                <a:solidFill>
                  <a:srgbClr val="000000"/>
                </a:solidFill>
                <a:latin typeface="Arial (Body)"/>
                <a:ea typeface="+mn-ea"/>
                <a:cs typeface="+mn-cs"/>
              </a:rPr>
              <a:t>O</a:t>
            </a:r>
            <a:r>
              <a:rPr lang="en-US" altLang="en-US" sz="100" b="1" kern="1200" dirty="0" smtClean="0">
                <a:solidFill>
                  <a:srgbClr val="000000"/>
                </a:solidFill>
                <a:latin typeface="Arial (Body)"/>
                <a:ea typeface="+mn-ea"/>
                <a:cs typeface="+mn-cs"/>
              </a:rPr>
              <a:t> </a:t>
            </a:r>
            <a:r>
              <a:rPr lang="en-US" altLang="en-US" sz="2200" b="1" kern="1200" dirty="0" smtClean="0">
                <a:solidFill>
                  <a:srgbClr val="000000"/>
                </a:solidFill>
                <a:latin typeface="Arial (Body)"/>
                <a:ea typeface="+mn-ea"/>
                <a:cs typeface="+mn-cs"/>
              </a:rPr>
              <a:t>S</a:t>
            </a:r>
            <a:r>
              <a:rPr lang="en-US" altLang="en-US" sz="2200" kern="1200" dirty="0">
                <a:solidFill>
                  <a:srgbClr val="000000"/>
                </a:solidFill>
                <a:latin typeface="Arial (Body)"/>
                <a:ea typeface="+mn-ea"/>
                <a:cs typeface="+mn-cs"/>
              </a:rPr>
              <a:t>, is derived from Apple’s Mac </a:t>
            </a:r>
            <a:r>
              <a:rPr lang="en-US" altLang="en-US" sz="22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 X </a:t>
            </a:r>
            <a:r>
              <a:rPr lang="en-US" altLang="en-US" sz="2200" kern="1200" dirty="0">
                <a:solidFill>
                  <a:srgbClr val="000000"/>
                </a:solidFill>
                <a:latin typeface="Arial (Body)"/>
                <a:ea typeface="+mn-ea"/>
                <a:cs typeface="+mn-cs"/>
              </a:rPr>
              <a:t>and is used in the iPhone, iPad and iPod Touch </a:t>
            </a:r>
            <a:r>
              <a:rPr lang="en-US" altLang="en-US" sz="2200" kern="1200" dirty="0" smtClean="0">
                <a:solidFill>
                  <a:srgbClr val="000000"/>
                </a:solidFill>
                <a:latin typeface="Arial (Body)"/>
                <a:ea typeface="+mn-ea"/>
                <a:cs typeface="+mn-cs"/>
              </a:rPr>
              <a:t>devices.</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144172095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Times New Roman" panose="02020603050405020304" pitchFamily="18" charset="0"/>
              </a:rPr>
              <a:t>1.11.4</a:t>
            </a:r>
            <a:r>
              <a:rPr lang="en-US" b="0" kern="1200" dirty="0" smtClean="0">
                <a:solidFill>
                  <a:srgbClr val="000000"/>
                </a:solidFill>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Google’s Android</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351520" cy="4262675"/>
          </a:xfrm>
        </p:spPr>
        <p:txBody>
          <a:bodyPr wrap="square" lIns="91425" tIns="91425" rIns="91425" bIns="91425">
            <a:noAutofit/>
          </a:bodyPr>
          <a:lstStyle/>
          <a:p>
            <a:pPr marL="255651" lvl="0" indent="-255651">
              <a:spcAft>
                <a:spcPct val="0"/>
              </a:spcAft>
              <a:buSzPts val="2400"/>
              <a:tabLst/>
            </a:pPr>
            <a:r>
              <a:rPr lang="en-US" altLang="en-US" sz="2400" b="1" kern="1200" dirty="0">
                <a:solidFill>
                  <a:srgbClr val="000000"/>
                </a:solidFill>
                <a:latin typeface="Arial (Body)"/>
                <a:ea typeface="+mn-ea"/>
                <a:cs typeface="+mn-cs"/>
              </a:rPr>
              <a:t>Android—</a:t>
            </a:r>
            <a:r>
              <a:rPr lang="en-US" altLang="en-US" sz="2400" kern="1200" dirty="0">
                <a:solidFill>
                  <a:srgbClr val="000000"/>
                </a:solidFill>
                <a:latin typeface="Arial (Body)"/>
                <a:ea typeface="+mn-ea"/>
                <a:cs typeface="+mn-cs"/>
              </a:rPr>
              <a:t>the</a:t>
            </a:r>
            <a:r>
              <a:rPr lang="en-US" altLang="en-US" sz="2400" b="1"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fastest growing mobile and smartphone operating system—is based on the Linux kernel and </a:t>
            </a:r>
            <a:r>
              <a:rPr lang="en-US" altLang="en-US" sz="2400" kern="1200" dirty="0" smtClean="0">
                <a:solidFill>
                  <a:srgbClr val="000000"/>
                </a:solidFill>
                <a:latin typeface="Arial (Body)"/>
                <a:ea typeface="+mn-ea"/>
                <a:cs typeface="+mn-cs"/>
              </a:rPr>
              <a:t>Java.</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One benefit of developing Android apps is the openness of the platform. The operating system is open source and </a:t>
            </a:r>
            <a:r>
              <a:rPr lang="en-US" altLang="en-US" sz="2400" kern="1200" dirty="0" smtClean="0">
                <a:solidFill>
                  <a:srgbClr val="000000"/>
                </a:solidFill>
                <a:latin typeface="Arial (Body)"/>
                <a:ea typeface="+mn-ea"/>
                <a:cs typeface="+mn-cs"/>
              </a:rPr>
              <a:t>free.</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The Android operating system is used in numerous smartphones, e-reader devices, tablet computers, in-store touch-screen kiosks, cars, robots, multimedia players and </a:t>
            </a:r>
            <a:r>
              <a:rPr lang="en-US" altLang="en-US" sz="2400" kern="1200" dirty="0" smtClean="0">
                <a:solidFill>
                  <a:srgbClr val="000000"/>
                </a:solidFill>
                <a:latin typeface="Arial (Body)"/>
                <a:ea typeface="+mn-ea"/>
                <a:cs typeface="+mn-cs"/>
              </a:rPr>
              <a:t>more.</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33715648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96200" cy="1097279"/>
          </a:xfrm>
        </p:spPr>
        <p:txBody>
          <a:bodyPr tIns="91425">
            <a:noAutofit/>
          </a:bodyPr>
          <a:lstStyle/>
          <a:p>
            <a:pPr lvl="0">
              <a:spcBef>
                <a:spcPct val="0"/>
              </a:spcBef>
              <a:buClrTx/>
              <a:defRPr/>
            </a:pPr>
            <a:r>
              <a:rPr lang="en-US" kern="1200" dirty="0" smtClean="0">
                <a:latin typeface="Times New Roman" panose="02020603050405020304" pitchFamily="18" charset="0"/>
                <a:ea typeface="+mj-ea"/>
                <a:cs typeface="Times New Roman" panose="02020603050405020304" pitchFamily="18" charset="0"/>
              </a:rPr>
              <a:t>1.12</a:t>
            </a:r>
            <a:r>
              <a:rPr lang="en-US" sz="2700" kern="1200" dirty="0">
                <a:solidFill>
                  <a:srgbClr val="000000"/>
                </a:solidFill>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The Internet and the World Wide Web </a:t>
            </a:r>
            <a:r>
              <a:rPr lang="en-US" sz="2000" b="0" kern="1200" dirty="0" smtClean="0">
                <a:latin typeface="Times New Roman" panose="02020603050405020304" pitchFamily="18" charset="0"/>
                <a:ea typeface="+mj-ea"/>
                <a:cs typeface="Times New Roman" panose="02020603050405020304" pitchFamily="18" charset="0"/>
              </a:rPr>
              <a:t>(1 of 4)</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93024"/>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The Internet—a global network of computers—was made possible by the </a:t>
            </a:r>
            <a:r>
              <a:rPr lang="en-US" altLang="en-US" sz="2200" b="1" kern="1200" dirty="0">
                <a:solidFill>
                  <a:srgbClr val="000000"/>
                </a:solidFill>
                <a:latin typeface="Arial (Body)"/>
                <a:ea typeface="+mn-ea"/>
                <a:cs typeface="+mn-cs"/>
              </a:rPr>
              <a:t>convergence of computing and communications </a:t>
            </a:r>
            <a:r>
              <a:rPr lang="en-US" altLang="en-US" sz="2200" b="1" kern="1200" dirty="0" smtClean="0">
                <a:solidFill>
                  <a:srgbClr val="000000"/>
                </a:solidFill>
                <a:latin typeface="Arial (Body)"/>
                <a:ea typeface="+mn-ea"/>
                <a:cs typeface="+mn-cs"/>
              </a:rPr>
              <a:t>technologies</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In the late 1960s, </a:t>
            </a:r>
            <a:r>
              <a:rPr lang="en-US" altLang="en-US" sz="22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A (</a:t>
            </a:r>
            <a:r>
              <a:rPr lang="en-US" altLang="en-US" sz="2200" kern="1200" dirty="0">
                <a:solidFill>
                  <a:srgbClr val="000000"/>
                </a:solidFill>
                <a:latin typeface="Arial (Body)"/>
                <a:ea typeface="+mn-ea"/>
                <a:cs typeface="+mn-cs"/>
              </a:rPr>
              <a:t>the Advanced Research Projects Agency) rolled out blueprints for networking the main computer systems of about a dozen </a:t>
            </a:r>
            <a:r>
              <a:rPr lang="pt-BR" altLang="en-US" sz="2200" kern="1200" dirty="0" smtClean="0">
                <a:solidFill>
                  <a:srgbClr val="000000"/>
                </a:solidFill>
                <a:latin typeface="Arial (Body)"/>
                <a:ea typeface="+mn-ea"/>
                <a:cs typeface="+mn-cs"/>
              </a:rPr>
              <a:t>A</a:t>
            </a:r>
            <a:r>
              <a:rPr lang="pt-BR" altLang="en-US" sz="100" kern="1200" dirty="0" smtClean="0">
                <a:solidFill>
                  <a:srgbClr val="000000"/>
                </a:solidFill>
                <a:latin typeface="Arial (Body)"/>
                <a:ea typeface="+mn-ea"/>
                <a:cs typeface="+mn-cs"/>
              </a:rPr>
              <a:t> </a:t>
            </a:r>
            <a:r>
              <a:rPr lang="pt-BR" altLang="en-US" sz="2200" kern="1200" dirty="0" smtClean="0">
                <a:solidFill>
                  <a:srgbClr val="000000"/>
                </a:solidFill>
                <a:latin typeface="Arial (Body)"/>
                <a:ea typeface="+mn-ea"/>
                <a:cs typeface="+mn-cs"/>
              </a:rPr>
              <a:t>R</a:t>
            </a:r>
            <a:r>
              <a:rPr lang="pt-BR" altLang="en-US" sz="100" kern="1200" dirty="0" smtClean="0">
                <a:solidFill>
                  <a:srgbClr val="000000"/>
                </a:solidFill>
                <a:latin typeface="Arial (Body)"/>
                <a:ea typeface="+mn-ea"/>
                <a:cs typeface="+mn-cs"/>
              </a:rPr>
              <a:t> </a:t>
            </a:r>
            <a:r>
              <a:rPr lang="pt-BR" altLang="en-US" sz="2200" kern="1200" dirty="0" smtClean="0">
                <a:solidFill>
                  <a:srgbClr val="000000"/>
                </a:solidFill>
                <a:latin typeface="Arial (Body)"/>
                <a:ea typeface="+mn-ea"/>
                <a:cs typeface="+mn-cs"/>
              </a:rPr>
              <a:t>P</a:t>
            </a:r>
            <a:r>
              <a:rPr lang="pt-BR" altLang="en-US" sz="100" kern="1200" dirty="0" smtClean="0">
                <a:solidFill>
                  <a:srgbClr val="000000"/>
                </a:solidFill>
                <a:latin typeface="Arial (Body)"/>
                <a:ea typeface="+mn-ea"/>
                <a:cs typeface="+mn-cs"/>
              </a:rPr>
              <a:t> </a:t>
            </a:r>
            <a:r>
              <a:rPr lang="pt-BR" altLang="en-US" sz="2200" kern="1200" dirty="0" smtClean="0">
                <a:solidFill>
                  <a:srgbClr val="000000"/>
                </a:solidFill>
                <a:latin typeface="Arial (Body)"/>
                <a:ea typeface="+mn-ea"/>
                <a:cs typeface="+mn-cs"/>
              </a:rPr>
              <a:t>A-funded </a:t>
            </a:r>
            <a:r>
              <a:rPr lang="en-US" altLang="en-US" sz="2200" kern="1200" dirty="0" smtClean="0">
                <a:solidFill>
                  <a:srgbClr val="000000"/>
                </a:solidFill>
                <a:latin typeface="Arial (Body)"/>
                <a:ea typeface="+mn-ea"/>
                <a:cs typeface="+mn-cs"/>
              </a:rPr>
              <a:t>universities </a:t>
            </a:r>
            <a:r>
              <a:rPr lang="en-US" altLang="en-US" sz="2200" kern="1200" dirty="0">
                <a:solidFill>
                  <a:srgbClr val="000000"/>
                </a:solidFill>
                <a:latin typeface="Arial (Body)"/>
                <a:ea typeface="+mn-ea"/>
                <a:cs typeface="+mn-cs"/>
              </a:rPr>
              <a:t>and research </a:t>
            </a:r>
            <a:r>
              <a:rPr lang="en-US" altLang="en-US" sz="2200" kern="1200" dirty="0" smtClean="0">
                <a:solidFill>
                  <a:srgbClr val="000000"/>
                </a:solidFill>
                <a:latin typeface="Arial (Body)"/>
                <a:ea typeface="+mn-ea"/>
                <a:cs typeface="+mn-cs"/>
              </a:rPr>
              <a:t>institutions.</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A proceeded </a:t>
            </a:r>
            <a:r>
              <a:rPr lang="en-US" altLang="en-US" sz="2200" kern="1200" dirty="0">
                <a:solidFill>
                  <a:srgbClr val="000000"/>
                </a:solidFill>
                <a:latin typeface="Arial (Body)"/>
                <a:ea typeface="+mn-ea"/>
                <a:cs typeface="+mn-cs"/>
              </a:rPr>
              <a:t>to implement the </a:t>
            </a:r>
            <a:r>
              <a:rPr lang="pt-BR" altLang="en-US" sz="2200" b="1" kern="1200" dirty="0" smtClean="0">
                <a:solidFill>
                  <a:srgbClr val="000000"/>
                </a:solidFill>
                <a:latin typeface="Arial (Body)"/>
                <a:ea typeface="+mn-ea"/>
                <a:cs typeface="+mn-cs"/>
              </a:rPr>
              <a:t>A</a:t>
            </a:r>
            <a:r>
              <a:rPr lang="pt-BR" altLang="en-US" sz="100" b="1" kern="1200" dirty="0" smtClean="0">
                <a:solidFill>
                  <a:srgbClr val="000000"/>
                </a:solidFill>
                <a:latin typeface="Arial (Body)"/>
                <a:ea typeface="+mn-ea"/>
                <a:cs typeface="+mn-cs"/>
              </a:rPr>
              <a:t> </a:t>
            </a:r>
            <a:r>
              <a:rPr lang="pt-BR" altLang="en-US" sz="2200" b="1" kern="1200" dirty="0" smtClean="0">
                <a:solidFill>
                  <a:srgbClr val="000000"/>
                </a:solidFill>
                <a:latin typeface="Arial (Body)"/>
                <a:ea typeface="+mn-ea"/>
                <a:cs typeface="+mn-cs"/>
              </a:rPr>
              <a:t>R</a:t>
            </a:r>
            <a:r>
              <a:rPr lang="pt-BR" altLang="en-US" sz="100" b="1" kern="1200" dirty="0" smtClean="0">
                <a:solidFill>
                  <a:srgbClr val="000000"/>
                </a:solidFill>
                <a:latin typeface="Arial (Body)"/>
                <a:ea typeface="+mn-ea"/>
                <a:cs typeface="+mn-cs"/>
              </a:rPr>
              <a:t> </a:t>
            </a:r>
            <a:r>
              <a:rPr lang="pt-BR" altLang="en-US" sz="2200" b="1" kern="1200" dirty="0" smtClean="0">
                <a:solidFill>
                  <a:srgbClr val="000000"/>
                </a:solidFill>
                <a:latin typeface="Arial (Body)"/>
                <a:ea typeface="+mn-ea"/>
                <a:cs typeface="+mn-cs"/>
              </a:rPr>
              <a:t>P</a:t>
            </a:r>
            <a:r>
              <a:rPr lang="pt-BR" altLang="en-US" sz="100" b="1" kern="1200" dirty="0" smtClean="0">
                <a:solidFill>
                  <a:srgbClr val="000000"/>
                </a:solidFill>
                <a:latin typeface="Arial (Body)"/>
                <a:ea typeface="+mn-ea"/>
                <a:cs typeface="+mn-cs"/>
              </a:rPr>
              <a:t> </a:t>
            </a:r>
            <a:r>
              <a:rPr lang="pt-BR" altLang="en-US" sz="2200" b="1" kern="1200" dirty="0" smtClean="0">
                <a:solidFill>
                  <a:srgbClr val="000000"/>
                </a:solidFill>
                <a:latin typeface="Arial (Body)"/>
                <a:ea typeface="+mn-ea"/>
                <a:cs typeface="+mn-cs"/>
              </a:rPr>
              <a:t>A</a:t>
            </a:r>
            <a:r>
              <a:rPr lang="pt-BR" altLang="en-US" sz="100" b="1" kern="1200" dirty="0" smtClean="0">
                <a:solidFill>
                  <a:srgbClr val="000000"/>
                </a:solidFill>
                <a:latin typeface="Arial (Body)"/>
                <a:ea typeface="+mn-ea"/>
                <a:cs typeface="+mn-cs"/>
              </a:rPr>
              <a:t> </a:t>
            </a:r>
            <a:r>
              <a:rPr lang="pt-BR" altLang="en-US" sz="2200" b="1" kern="1200" dirty="0" smtClean="0">
                <a:solidFill>
                  <a:srgbClr val="000000"/>
                </a:solidFill>
                <a:latin typeface="Arial (Body)"/>
                <a:ea typeface="+mn-ea"/>
                <a:cs typeface="+mn-cs"/>
              </a:rPr>
              <a:t>NET</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which eventually evolved into today’s </a:t>
            </a:r>
            <a:r>
              <a:rPr lang="en-US" altLang="en-US" sz="2200" b="1" kern="1200" dirty="0" smtClean="0">
                <a:solidFill>
                  <a:srgbClr val="000000"/>
                </a:solidFill>
                <a:latin typeface="Arial (Body)"/>
                <a:ea typeface="+mn-ea"/>
                <a:cs typeface="+mn-cs"/>
              </a:rPr>
              <a:t>Internet</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sz="2200" kern="1200" dirty="0">
                <a:solidFill>
                  <a:srgbClr val="000000"/>
                </a:solidFill>
                <a:latin typeface="Arial (Body)"/>
                <a:ea typeface="+mn-ea"/>
                <a:cs typeface="+mn-cs"/>
              </a:rPr>
              <a:t>A primary goal for </a:t>
            </a:r>
            <a:r>
              <a:rPr lang="pt-BR" sz="2200" kern="1200" dirty="0" smtClean="0">
                <a:solidFill>
                  <a:srgbClr val="000000"/>
                </a:solidFill>
                <a:latin typeface="Arial (Body)"/>
                <a:ea typeface="+mn-ea"/>
                <a:cs typeface="+mn-cs"/>
              </a:rPr>
              <a:t>A</a:t>
            </a:r>
            <a:r>
              <a:rPr lang="pt-BR" sz="100" kern="1200" dirty="0" smtClean="0">
                <a:solidFill>
                  <a:srgbClr val="000000"/>
                </a:solidFill>
                <a:latin typeface="Arial (Body)"/>
                <a:ea typeface="+mn-ea"/>
                <a:cs typeface="+mn-cs"/>
              </a:rPr>
              <a:t> </a:t>
            </a:r>
            <a:r>
              <a:rPr lang="pt-BR" sz="2200" kern="1200" dirty="0" smtClean="0">
                <a:solidFill>
                  <a:srgbClr val="000000"/>
                </a:solidFill>
                <a:latin typeface="Arial (Body)"/>
                <a:ea typeface="+mn-ea"/>
                <a:cs typeface="+mn-cs"/>
              </a:rPr>
              <a:t>R</a:t>
            </a:r>
            <a:r>
              <a:rPr lang="pt-BR" sz="100" kern="1200" dirty="0" smtClean="0">
                <a:solidFill>
                  <a:srgbClr val="000000"/>
                </a:solidFill>
                <a:latin typeface="Arial (Body)"/>
                <a:ea typeface="+mn-ea"/>
                <a:cs typeface="+mn-cs"/>
              </a:rPr>
              <a:t> </a:t>
            </a:r>
            <a:r>
              <a:rPr lang="pt-BR" sz="2200" kern="1200" dirty="0" smtClean="0">
                <a:solidFill>
                  <a:srgbClr val="000000"/>
                </a:solidFill>
                <a:latin typeface="Arial (Body)"/>
                <a:ea typeface="+mn-ea"/>
                <a:cs typeface="+mn-cs"/>
              </a:rPr>
              <a:t>P</a:t>
            </a:r>
            <a:r>
              <a:rPr lang="pt-BR" sz="100" kern="1200" dirty="0" smtClean="0">
                <a:solidFill>
                  <a:srgbClr val="000000"/>
                </a:solidFill>
                <a:latin typeface="Arial (Body)"/>
                <a:ea typeface="+mn-ea"/>
                <a:cs typeface="+mn-cs"/>
              </a:rPr>
              <a:t> </a:t>
            </a:r>
            <a:r>
              <a:rPr lang="pt-BR" sz="2200" kern="1200" dirty="0" smtClean="0">
                <a:solidFill>
                  <a:srgbClr val="000000"/>
                </a:solidFill>
                <a:latin typeface="Arial (Body)"/>
                <a:ea typeface="+mn-ea"/>
                <a:cs typeface="+mn-cs"/>
              </a:rPr>
              <a:t>A</a:t>
            </a:r>
            <a:r>
              <a:rPr lang="pt-BR" sz="100" kern="1200" dirty="0" smtClean="0">
                <a:solidFill>
                  <a:srgbClr val="000000"/>
                </a:solidFill>
                <a:latin typeface="Arial (Body)"/>
                <a:ea typeface="+mn-ea"/>
                <a:cs typeface="+mn-cs"/>
              </a:rPr>
              <a:t> </a:t>
            </a:r>
            <a:r>
              <a:rPr lang="pt-BR" sz="2200" kern="1200" dirty="0" smtClean="0">
                <a:solidFill>
                  <a:srgbClr val="000000"/>
                </a:solidFill>
                <a:latin typeface="Arial (Body)"/>
                <a:ea typeface="+mn-ea"/>
                <a:cs typeface="+mn-cs"/>
              </a:rPr>
              <a:t>NET </a:t>
            </a:r>
            <a:r>
              <a:rPr lang="en-US" sz="2200" kern="1200" dirty="0" smtClean="0">
                <a:solidFill>
                  <a:srgbClr val="000000"/>
                </a:solidFill>
                <a:latin typeface="Arial (Body)"/>
                <a:ea typeface="+mn-ea"/>
                <a:cs typeface="+mn-cs"/>
              </a:rPr>
              <a:t>was </a:t>
            </a:r>
            <a:r>
              <a:rPr lang="en-US" sz="2200" kern="1200" dirty="0">
                <a:solidFill>
                  <a:srgbClr val="000000"/>
                </a:solidFill>
                <a:latin typeface="Arial (Body)"/>
                <a:ea typeface="+mn-ea"/>
                <a:cs typeface="+mn-cs"/>
              </a:rPr>
              <a:t>to allow multiple users to send and receive </a:t>
            </a:r>
            <a:r>
              <a:rPr lang="en-US" sz="2200" kern="1200" dirty="0" smtClean="0">
                <a:solidFill>
                  <a:srgbClr val="000000"/>
                </a:solidFill>
                <a:latin typeface="Arial (Body)"/>
                <a:ea typeface="+mn-ea"/>
                <a:cs typeface="+mn-cs"/>
              </a:rPr>
              <a:t>information </a:t>
            </a:r>
            <a:r>
              <a:rPr lang="en-US" sz="2200" kern="1200" dirty="0">
                <a:solidFill>
                  <a:srgbClr val="000000"/>
                </a:solidFill>
                <a:latin typeface="Arial (Body)"/>
                <a:ea typeface="+mn-ea"/>
                <a:cs typeface="+mn-cs"/>
              </a:rPr>
              <a:t>simultaneously over the same communications paths (e.g., phone </a:t>
            </a:r>
            <a:r>
              <a:rPr lang="en-US" sz="2200" kern="1200" dirty="0" smtClean="0">
                <a:solidFill>
                  <a:srgbClr val="000000"/>
                </a:solidFill>
                <a:latin typeface="Arial (Body)"/>
                <a:ea typeface="+mn-ea"/>
                <a:cs typeface="+mn-cs"/>
              </a:rPr>
              <a:t>lines).</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13664324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1.2 Hardware and Software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592987"/>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Computers that might have filled large rooms and cost millions of dollars decades ago are now inscribed on silicon chips smaller than a fingernail, costing perhaps a few dollars </a:t>
            </a:r>
            <a:r>
              <a:rPr lang="en-US" altLang="en-US" sz="2400" kern="1200" dirty="0" smtClean="0">
                <a:solidFill>
                  <a:srgbClr val="000000"/>
                </a:solidFill>
                <a:latin typeface="Arial (Body)"/>
                <a:ea typeface="+mn-ea"/>
                <a:cs typeface="+mn-cs"/>
              </a:rPr>
              <a:t>each.</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Silicon-chip technology has made computing so economical that computers have </a:t>
            </a:r>
            <a:r>
              <a:rPr lang="en-US" altLang="en-US" sz="2400" kern="1200" dirty="0" smtClean="0">
                <a:solidFill>
                  <a:srgbClr val="000000"/>
                </a:solidFill>
                <a:latin typeface="Arial (Body)"/>
                <a:ea typeface="+mn-ea"/>
                <a:cs typeface="+mn-cs"/>
              </a:rPr>
              <a:t>become commodity.</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3271937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726680" cy="1097279"/>
          </a:xfrm>
        </p:spPr>
        <p:txBody>
          <a:bodyPr tIns="91425">
            <a:noAutofit/>
          </a:bodyPr>
          <a:lstStyle/>
          <a:p>
            <a:pPr lvl="0">
              <a:spcBef>
                <a:spcPct val="0"/>
              </a:spcBef>
              <a:buClrTx/>
              <a:defRPr/>
            </a:pPr>
            <a:r>
              <a:rPr lang="en-US" kern="1200" dirty="0">
                <a:latin typeface="Times New Roman" panose="02020603050405020304" pitchFamily="18" charset="0"/>
                <a:cs typeface="Times New Roman" panose="02020603050405020304" pitchFamily="18" charset="0"/>
              </a:rPr>
              <a:t>1.12</a:t>
            </a:r>
            <a:r>
              <a:rPr lang="en-US" sz="2700" b="0" kern="1200" dirty="0">
                <a:solidFill>
                  <a:srgbClr val="000000"/>
                </a:solidFill>
                <a:latin typeface="Times New Roman" panose="02020603050405020304" pitchFamily="18" charset="0"/>
                <a:cs typeface="Times New Roman" panose="02020603050405020304" pitchFamily="18" charset="0"/>
              </a:rPr>
              <a:t> </a:t>
            </a:r>
            <a:r>
              <a:rPr lang="en-US" kern="1200" dirty="0">
                <a:latin typeface="Times New Roman" panose="02020603050405020304" pitchFamily="18" charset="0"/>
                <a:cs typeface="Times New Roman" panose="02020603050405020304" pitchFamily="18" charset="0"/>
              </a:rPr>
              <a:t>The Internet and the World Wide Web </a:t>
            </a:r>
            <a:r>
              <a:rPr lang="en-US" sz="2000" b="0" kern="1200" dirty="0" smtClean="0">
                <a:latin typeface="Times New Roman" panose="02020603050405020304" pitchFamily="18" charset="0"/>
                <a:cs typeface="Times New Roman" panose="02020603050405020304" pitchFamily="18" charset="0"/>
              </a:rPr>
              <a:t>(2 </a:t>
            </a:r>
            <a:r>
              <a:rPr lang="en-US" sz="2000" b="0" kern="1200" dirty="0">
                <a:latin typeface="Times New Roman" panose="02020603050405020304" pitchFamily="18" charset="0"/>
                <a:cs typeface="Times New Roman" panose="02020603050405020304" pitchFamily="18" charset="0"/>
              </a:rPr>
              <a:t>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397240" cy="4678680"/>
          </a:xfrm>
        </p:spPr>
        <p:txBody>
          <a:bodyPr wrap="square" lIns="91425" tIns="91425" rIns="91425" bIns="91425">
            <a:noAutofit/>
          </a:bodyPr>
          <a:lstStyle/>
          <a:p>
            <a:pPr marL="255651" lvl="0" indent="-255651">
              <a:spcBef>
                <a:spcPct val="20000"/>
              </a:spcBef>
              <a:buSzPts val="2400"/>
              <a:buNone/>
              <a:tabLst/>
              <a:defRPr/>
            </a:pPr>
            <a:r>
              <a:rPr lang="en-US" sz="2000" b="1" kern="1200" dirty="0" smtClean="0">
                <a:solidFill>
                  <a:srgbClr val="000000"/>
                </a:solidFill>
                <a:latin typeface="Arial (Body)"/>
                <a:ea typeface="+mn-ea"/>
                <a:cs typeface="+mn-cs"/>
              </a:rPr>
              <a:t>T</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C</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P/I</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P</a:t>
            </a:r>
            <a:endParaRPr lang="en-US" sz="2000" b="1" kern="1200" dirty="0">
              <a:solidFill>
                <a:srgbClr val="000000"/>
              </a:solidFill>
              <a:latin typeface="Arial (Body)"/>
              <a:ea typeface="+mn-ea"/>
              <a:cs typeface="+mn-cs"/>
            </a:endParaRPr>
          </a:p>
          <a:p>
            <a:pPr marL="255651" lvl="0" indent="-255651">
              <a:spcAft>
                <a:spcPct val="0"/>
              </a:spcAft>
              <a:buSzPts val="2400"/>
              <a:tabLst/>
              <a:defRPr/>
            </a:pPr>
            <a:r>
              <a:rPr lang="en-US" sz="2000" kern="1200" dirty="0">
                <a:solidFill>
                  <a:srgbClr val="000000"/>
                </a:solidFill>
                <a:latin typeface="Arial (Body)"/>
                <a:ea typeface="+mn-ea"/>
                <a:cs typeface="+mn-cs"/>
              </a:rPr>
              <a:t>The protocol (i.e., set of rules) for communicating over the </a:t>
            </a:r>
            <a:r>
              <a:rPr lang="pt-BR" sz="2000" kern="1200" dirty="0" smtClean="0">
                <a:solidFill>
                  <a:srgbClr val="000000"/>
                </a:solidFill>
                <a:latin typeface="Arial (Body)"/>
                <a:ea typeface="+mn-ea"/>
                <a:cs typeface="+mn-cs"/>
              </a:rPr>
              <a:t>A</a:t>
            </a:r>
            <a:r>
              <a:rPr lang="pt-BR" sz="100" kern="1200" dirty="0" smtClean="0">
                <a:solidFill>
                  <a:srgbClr val="000000"/>
                </a:solidFill>
                <a:latin typeface="Arial (Body)"/>
                <a:ea typeface="+mn-ea"/>
                <a:cs typeface="+mn-cs"/>
              </a:rPr>
              <a:t> </a:t>
            </a:r>
            <a:r>
              <a:rPr lang="pt-BR" sz="2000" kern="1200" dirty="0" smtClean="0">
                <a:solidFill>
                  <a:srgbClr val="000000"/>
                </a:solidFill>
                <a:latin typeface="Arial (Body)"/>
                <a:ea typeface="+mn-ea"/>
                <a:cs typeface="+mn-cs"/>
              </a:rPr>
              <a:t>R</a:t>
            </a:r>
            <a:r>
              <a:rPr lang="pt-BR" sz="100" kern="1200" dirty="0" smtClean="0">
                <a:solidFill>
                  <a:srgbClr val="000000"/>
                </a:solidFill>
                <a:latin typeface="Arial (Body)"/>
                <a:ea typeface="+mn-ea"/>
                <a:cs typeface="+mn-cs"/>
              </a:rPr>
              <a:t> </a:t>
            </a:r>
            <a:r>
              <a:rPr lang="pt-BR" sz="2000" kern="1200" dirty="0" smtClean="0">
                <a:solidFill>
                  <a:srgbClr val="000000"/>
                </a:solidFill>
                <a:latin typeface="Arial (Body)"/>
                <a:ea typeface="+mn-ea"/>
                <a:cs typeface="+mn-cs"/>
              </a:rPr>
              <a:t>P</a:t>
            </a:r>
            <a:r>
              <a:rPr lang="pt-BR" sz="100" kern="1200" dirty="0" smtClean="0">
                <a:solidFill>
                  <a:srgbClr val="000000"/>
                </a:solidFill>
                <a:latin typeface="Arial (Body)"/>
                <a:ea typeface="+mn-ea"/>
                <a:cs typeface="+mn-cs"/>
              </a:rPr>
              <a:t> </a:t>
            </a:r>
            <a:r>
              <a:rPr lang="pt-BR" sz="2000" kern="1200" dirty="0" smtClean="0">
                <a:solidFill>
                  <a:srgbClr val="000000"/>
                </a:solidFill>
                <a:latin typeface="Arial (Body)"/>
                <a:ea typeface="+mn-ea"/>
                <a:cs typeface="+mn-cs"/>
              </a:rPr>
              <a:t>A</a:t>
            </a:r>
            <a:r>
              <a:rPr lang="pt-BR" sz="100" kern="1200" dirty="0" smtClean="0">
                <a:solidFill>
                  <a:srgbClr val="000000"/>
                </a:solidFill>
                <a:latin typeface="Arial (Body)"/>
                <a:ea typeface="+mn-ea"/>
                <a:cs typeface="+mn-cs"/>
              </a:rPr>
              <a:t> </a:t>
            </a:r>
            <a:r>
              <a:rPr lang="pt-BR" sz="2000" kern="1200" dirty="0" smtClean="0">
                <a:solidFill>
                  <a:srgbClr val="000000"/>
                </a:solidFill>
                <a:latin typeface="Arial (Body)"/>
                <a:ea typeface="+mn-ea"/>
                <a:cs typeface="+mn-cs"/>
              </a:rPr>
              <a:t>NET </a:t>
            </a:r>
            <a:r>
              <a:rPr lang="en-US" sz="2000" kern="1200" dirty="0" smtClean="0">
                <a:solidFill>
                  <a:srgbClr val="000000"/>
                </a:solidFill>
                <a:latin typeface="Arial (Body)"/>
                <a:ea typeface="+mn-ea"/>
                <a:cs typeface="+mn-cs"/>
              </a:rPr>
              <a:t>became </a:t>
            </a:r>
            <a:r>
              <a:rPr lang="en-US" sz="2000" kern="1200" dirty="0">
                <a:solidFill>
                  <a:srgbClr val="000000"/>
                </a:solidFill>
                <a:latin typeface="Arial (Body)"/>
                <a:ea typeface="+mn-ea"/>
                <a:cs typeface="+mn-cs"/>
              </a:rPr>
              <a:t>known as </a:t>
            </a:r>
            <a:r>
              <a:rPr lang="de-DE" sz="2000" b="1" kern="1200" dirty="0" smtClean="0">
                <a:solidFill>
                  <a:srgbClr val="000000"/>
                </a:solidFill>
                <a:latin typeface="Arial (Body)"/>
                <a:ea typeface="+mn-ea"/>
                <a:cs typeface="+mn-cs"/>
              </a:rPr>
              <a:t>T</a:t>
            </a:r>
            <a:r>
              <a:rPr lang="de-DE" sz="100" b="1" kern="1200" dirty="0" smtClean="0">
                <a:solidFill>
                  <a:srgbClr val="000000"/>
                </a:solidFill>
                <a:latin typeface="Arial (Body)"/>
                <a:ea typeface="+mn-ea"/>
                <a:cs typeface="+mn-cs"/>
              </a:rPr>
              <a:t> </a:t>
            </a:r>
            <a:r>
              <a:rPr lang="de-DE" sz="2000" b="1" kern="1200" dirty="0" smtClean="0">
                <a:solidFill>
                  <a:srgbClr val="000000"/>
                </a:solidFill>
                <a:latin typeface="Arial (Body)"/>
                <a:ea typeface="+mn-ea"/>
                <a:cs typeface="+mn-cs"/>
              </a:rPr>
              <a:t>C</a:t>
            </a:r>
            <a:r>
              <a:rPr lang="de-DE" sz="100" b="1" kern="1200" dirty="0" smtClean="0">
                <a:solidFill>
                  <a:srgbClr val="000000"/>
                </a:solidFill>
                <a:latin typeface="Arial (Body)"/>
                <a:ea typeface="+mn-ea"/>
                <a:cs typeface="+mn-cs"/>
              </a:rPr>
              <a:t> </a:t>
            </a:r>
            <a:r>
              <a:rPr lang="de-DE" sz="2000" b="1" kern="1200" dirty="0" smtClean="0">
                <a:solidFill>
                  <a:srgbClr val="000000"/>
                </a:solidFill>
                <a:latin typeface="Arial (Body)"/>
                <a:ea typeface="+mn-ea"/>
                <a:cs typeface="+mn-cs"/>
              </a:rPr>
              <a:t>P—</a:t>
            </a:r>
            <a:r>
              <a:rPr lang="de-DE" sz="2000" kern="1200" dirty="0" smtClean="0">
                <a:solidFill>
                  <a:srgbClr val="000000"/>
                </a:solidFill>
                <a:latin typeface="Arial (Body)"/>
                <a:ea typeface="+mn-ea"/>
                <a:cs typeface="+mn-cs"/>
              </a:rPr>
              <a:t>the</a:t>
            </a:r>
            <a:r>
              <a:rPr lang="en-US" sz="2000" b="1" kern="1200" dirty="0" smtClean="0">
                <a:solidFill>
                  <a:srgbClr val="000000"/>
                </a:solidFill>
                <a:latin typeface="Arial (Body)"/>
                <a:ea typeface="+mn-ea"/>
                <a:cs typeface="+mn-cs"/>
              </a:rPr>
              <a:t>Transmission </a:t>
            </a:r>
            <a:r>
              <a:rPr lang="en-US" sz="2000" b="1" kern="1200" dirty="0">
                <a:solidFill>
                  <a:srgbClr val="000000"/>
                </a:solidFill>
                <a:latin typeface="Arial (Body)"/>
                <a:ea typeface="+mn-ea"/>
                <a:cs typeface="+mn-cs"/>
              </a:rPr>
              <a:t>Control </a:t>
            </a:r>
            <a:r>
              <a:rPr lang="en-US" sz="2000" b="1" kern="1200" dirty="0" smtClean="0">
                <a:solidFill>
                  <a:srgbClr val="000000"/>
                </a:solidFill>
                <a:latin typeface="Arial (Body)"/>
                <a:ea typeface="+mn-ea"/>
                <a:cs typeface="+mn-cs"/>
              </a:rPr>
              <a:t>Protocol</a:t>
            </a:r>
            <a:r>
              <a:rPr lang="en-US" sz="2000" kern="1200" dirty="0" smtClean="0">
                <a:solidFill>
                  <a:srgbClr val="000000"/>
                </a:solidFill>
                <a:latin typeface="Arial (Body)"/>
                <a:ea typeface="+mn-ea"/>
                <a:cs typeface="+mn-cs"/>
              </a:rPr>
              <a:t>.</a:t>
            </a:r>
            <a:endParaRPr lang="en-US" sz="2000" kern="1200" dirty="0">
              <a:solidFill>
                <a:srgbClr val="000000"/>
              </a:solidFill>
              <a:latin typeface="Arial (Body)"/>
              <a:ea typeface="+mn-ea"/>
              <a:cs typeface="+mn-cs"/>
            </a:endParaRPr>
          </a:p>
          <a:p>
            <a:pPr marL="255651" lvl="0" indent="-255651">
              <a:spcAft>
                <a:spcPct val="0"/>
              </a:spcAft>
              <a:buSzPts val="2400"/>
              <a:tabLst/>
              <a:defRPr/>
            </a:pPr>
            <a:r>
              <a:rPr lang="en-US" sz="20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P ensured </a:t>
            </a:r>
            <a:r>
              <a:rPr lang="en-US" sz="2000" kern="1200" dirty="0">
                <a:solidFill>
                  <a:srgbClr val="000000"/>
                </a:solidFill>
                <a:latin typeface="Arial (Body)"/>
                <a:ea typeface="+mn-ea"/>
                <a:cs typeface="+mn-cs"/>
              </a:rPr>
              <a:t>that messages were properly routed from sender to receiver and that they arrived intact.</a:t>
            </a:r>
          </a:p>
          <a:p>
            <a:pPr marL="255651" lvl="0" indent="-255651">
              <a:spcAft>
                <a:spcPct val="0"/>
              </a:spcAft>
              <a:buSzPts val="2400"/>
              <a:tabLst/>
            </a:pPr>
            <a:r>
              <a:rPr lang="en-US" altLang="en-US" sz="2000" kern="1200" dirty="0">
                <a:solidFill>
                  <a:srgbClr val="000000"/>
                </a:solidFill>
                <a:latin typeface="Arial (Body)"/>
                <a:ea typeface="+mn-ea"/>
                <a:cs typeface="+mn-cs"/>
              </a:rPr>
              <a:t>As the Internet evolved, organizations worldwide were implementing their own networks. One challenge was to get these different networks to </a:t>
            </a:r>
            <a:r>
              <a:rPr lang="en-US" altLang="en-US" sz="2000" kern="1200" dirty="0" smtClean="0">
                <a:solidFill>
                  <a:srgbClr val="000000"/>
                </a:solidFill>
                <a:latin typeface="Arial (Body)"/>
                <a:ea typeface="+mn-ea"/>
                <a:cs typeface="+mn-cs"/>
              </a:rPr>
              <a:t>communicate.</a:t>
            </a:r>
            <a:endParaRPr lang="en-US" altLang="en-US" sz="2000" kern="1200" dirty="0">
              <a:solidFill>
                <a:srgbClr val="000000"/>
              </a:solidFill>
              <a:latin typeface="Arial (Body)"/>
              <a:ea typeface="+mn-ea"/>
              <a:cs typeface="+mn-cs"/>
            </a:endParaRPr>
          </a:p>
          <a:p>
            <a:pPr marL="255651" lvl="0" indent="-255651">
              <a:spcAft>
                <a:spcPct val="0"/>
              </a:spcAft>
              <a:buSzPts val="2400"/>
              <a:tabLst/>
            </a:pPr>
            <a:r>
              <a:rPr lang="en-US" altLang="en-US" sz="20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A accomplished </a:t>
            </a:r>
            <a:r>
              <a:rPr lang="en-US" altLang="en-US" sz="2000" kern="1200" dirty="0">
                <a:solidFill>
                  <a:srgbClr val="000000"/>
                </a:solidFill>
                <a:latin typeface="Arial (Body)"/>
                <a:ea typeface="+mn-ea"/>
                <a:cs typeface="+mn-cs"/>
              </a:rPr>
              <a:t>this with the development of </a:t>
            </a:r>
            <a:r>
              <a:rPr lang="pt-BR" altLang="en-US" sz="2000" b="1" kern="1200" dirty="0" smtClean="0">
                <a:solidFill>
                  <a:srgbClr val="000000"/>
                </a:solidFill>
                <a:latin typeface="Arial (Body)"/>
                <a:ea typeface="+mn-ea"/>
                <a:cs typeface="+mn-cs"/>
              </a:rPr>
              <a:t>I</a:t>
            </a:r>
            <a:r>
              <a:rPr lang="pt-BR" altLang="en-US" sz="100" b="1" kern="1200" dirty="0" smtClean="0">
                <a:solidFill>
                  <a:srgbClr val="000000"/>
                </a:solidFill>
                <a:latin typeface="Arial (Body)"/>
                <a:ea typeface="+mn-ea"/>
                <a:cs typeface="+mn-cs"/>
              </a:rPr>
              <a:t> </a:t>
            </a:r>
            <a:r>
              <a:rPr lang="pt-BR" altLang="en-US" sz="2000" b="1" kern="1200" dirty="0" smtClean="0">
                <a:solidFill>
                  <a:srgbClr val="000000"/>
                </a:solidFill>
                <a:latin typeface="Arial (Body)"/>
                <a:ea typeface="+mn-ea"/>
                <a:cs typeface="+mn-cs"/>
              </a:rPr>
              <a:t>P—</a:t>
            </a:r>
            <a:r>
              <a:rPr lang="pt-BR" altLang="en-US" sz="2000" kern="1200" dirty="0" smtClean="0">
                <a:solidFill>
                  <a:srgbClr val="000000"/>
                </a:solidFill>
                <a:latin typeface="Arial (Body)"/>
                <a:ea typeface="+mn-ea"/>
                <a:cs typeface="+mn-cs"/>
              </a:rPr>
              <a:t>the</a:t>
            </a:r>
            <a:r>
              <a:rPr lang="pt-BR" altLang="en-US" sz="2000" b="1" kern="1200" dirty="0" smtClean="0">
                <a:solidFill>
                  <a:srgbClr val="000000"/>
                </a:solidFill>
                <a:latin typeface="Arial (Body)"/>
                <a:ea typeface="+mn-ea"/>
                <a:cs typeface="+mn-cs"/>
              </a:rPr>
              <a:t> </a:t>
            </a:r>
            <a:r>
              <a:rPr lang="en-US" altLang="en-US" sz="2000" b="1" kern="1200" dirty="0" smtClean="0">
                <a:solidFill>
                  <a:srgbClr val="000000"/>
                </a:solidFill>
                <a:latin typeface="Arial (Body)"/>
                <a:ea typeface="+mn-ea"/>
                <a:cs typeface="+mn-cs"/>
              </a:rPr>
              <a:t>Internet </a:t>
            </a:r>
            <a:r>
              <a:rPr lang="en-US" altLang="en-US" sz="2000" b="1" kern="1200" dirty="0">
                <a:solidFill>
                  <a:srgbClr val="000000"/>
                </a:solidFill>
                <a:latin typeface="Arial (Body)"/>
                <a:ea typeface="+mn-ea"/>
                <a:cs typeface="+mn-cs"/>
              </a:rPr>
              <a:t>Protocol</a:t>
            </a:r>
            <a:r>
              <a:rPr lang="en-US" altLang="en-US" sz="2000" kern="1200" dirty="0">
                <a:solidFill>
                  <a:srgbClr val="000000"/>
                </a:solidFill>
                <a:latin typeface="Arial (Body)"/>
                <a:ea typeface="+mn-ea"/>
                <a:cs typeface="+mn-cs"/>
              </a:rPr>
              <a:t>, truly creating a network of networks, the current architecture of the </a:t>
            </a:r>
            <a:r>
              <a:rPr lang="en-US" altLang="en-US" sz="2000" kern="1200" dirty="0" smtClean="0">
                <a:solidFill>
                  <a:srgbClr val="000000"/>
                </a:solidFill>
                <a:latin typeface="Arial (Body)"/>
                <a:ea typeface="+mn-ea"/>
                <a:cs typeface="+mn-cs"/>
              </a:rPr>
              <a:t>Internet.</a:t>
            </a:r>
            <a:endParaRPr lang="en-US" altLang="en-US" sz="2000" kern="1200" dirty="0">
              <a:solidFill>
                <a:srgbClr val="000000"/>
              </a:solidFill>
              <a:latin typeface="Arial (Body)"/>
              <a:ea typeface="+mn-ea"/>
              <a:cs typeface="+mn-cs"/>
            </a:endParaRPr>
          </a:p>
          <a:p>
            <a:pPr marL="255651" lvl="0" indent="-255651">
              <a:spcAft>
                <a:spcPct val="0"/>
              </a:spcAft>
              <a:buSzPts val="2400"/>
              <a:tabLst/>
            </a:pPr>
            <a:r>
              <a:rPr lang="en-US" altLang="en-US" sz="2000" kern="1200" dirty="0">
                <a:solidFill>
                  <a:srgbClr val="000000"/>
                </a:solidFill>
                <a:latin typeface="Arial (Body)"/>
                <a:ea typeface="+mn-ea"/>
                <a:cs typeface="+mn-cs"/>
              </a:rPr>
              <a:t>The combined set of protocols is now commonly called </a:t>
            </a:r>
            <a:r>
              <a:rPr lang="en-US" altLang="en-US" sz="2000" b="1" kern="1200" dirty="0" smtClean="0">
                <a:solidFill>
                  <a:srgbClr val="000000"/>
                </a:solidFill>
                <a:latin typeface="Arial (Body)"/>
                <a:ea typeface="+mn-ea"/>
                <a:cs typeface="+mn-cs"/>
              </a:rPr>
              <a:t>T</a:t>
            </a:r>
            <a:r>
              <a:rPr lang="en-US" altLang="en-US" sz="100" b="1" kern="1200" dirty="0" smtClean="0">
                <a:solidFill>
                  <a:srgbClr val="000000"/>
                </a:solidFill>
                <a:latin typeface="Arial (Body)"/>
                <a:ea typeface="+mn-ea"/>
                <a:cs typeface="+mn-cs"/>
              </a:rPr>
              <a:t> </a:t>
            </a:r>
            <a:r>
              <a:rPr lang="en-US" altLang="en-US" sz="2000" b="1" kern="1200" dirty="0" smtClean="0">
                <a:solidFill>
                  <a:srgbClr val="000000"/>
                </a:solidFill>
                <a:latin typeface="Arial (Body)"/>
                <a:ea typeface="+mn-ea"/>
                <a:cs typeface="+mn-cs"/>
              </a:rPr>
              <a:t>C</a:t>
            </a:r>
            <a:r>
              <a:rPr lang="en-US" altLang="en-US" sz="100" b="1" kern="1200" dirty="0" smtClean="0">
                <a:solidFill>
                  <a:srgbClr val="000000"/>
                </a:solidFill>
                <a:latin typeface="Arial (Body)"/>
                <a:ea typeface="+mn-ea"/>
                <a:cs typeface="+mn-cs"/>
              </a:rPr>
              <a:t> </a:t>
            </a:r>
            <a:r>
              <a:rPr lang="en-US" altLang="en-US" sz="2000" b="1" kern="1200" dirty="0" smtClean="0">
                <a:solidFill>
                  <a:srgbClr val="000000"/>
                </a:solidFill>
                <a:latin typeface="Arial (Body)"/>
                <a:ea typeface="+mn-ea"/>
                <a:cs typeface="+mn-cs"/>
              </a:rPr>
              <a:t>P/I</a:t>
            </a:r>
            <a:r>
              <a:rPr lang="en-US" altLang="en-US" sz="100" b="1" kern="1200" dirty="0" smtClean="0">
                <a:solidFill>
                  <a:srgbClr val="000000"/>
                </a:solidFill>
                <a:latin typeface="Arial (Body)"/>
                <a:ea typeface="+mn-ea"/>
                <a:cs typeface="+mn-cs"/>
              </a:rPr>
              <a:t> </a:t>
            </a:r>
            <a:r>
              <a:rPr lang="en-US" altLang="en-US" sz="2000" b="1" kern="1200" dirty="0" smtClean="0">
                <a:solidFill>
                  <a:srgbClr val="000000"/>
                </a:solidFill>
                <a:latin typeface="Arial (Body)"/>
                <a:ea typeface="+mn-ea"/>
                <a:cs typeface="+mn-cs"/>
              </a:rPr>
              <a:t>P</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22336293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787640" cy="1097279"/>
          </a:xfrm>
        </p:spPr>
        <p:txBody>
          <a:bodyPr tIns="91425">
            <a:noAutofit/>
          </a:bodyPr>
          <a:lstStyle/>
          <a:p>
            <a:pPr lvl="0">
              <a:spcBef>
                <a:spcPct val="0"/>
              </a:spcBef>
              <a:buClrTx/>
              <a:defRPr/>
            </a:pPr>
            <a:r>
              <a:rPr lang="en-US" kern="1200" dirty="0">
                <a:latin typeface="Times New Roman" panose="02020603050405020304" pitchFamily="18" charset="0"/>
                <a:cs typeface="Times New Roman" panose="02020603050405020304" pitchFamily="18" charset="0"/>
              </a:rPr>
              <a:t>1.12</a:t>
            </a:r>
            <a:r>
              <a:rPr lang="en-US" sz="2700" b="0" kern="1200" dirty="0">
                <a:solidFill>
                  <a:srgbClr val="000000"/>
                </a:solidFill>
                <a:latin typeface="Times New Roman" panose="02020603050405020304" pitchFamily="18" charset="0"/>
                <a:cs typeface="Times New Roman" panose="02020603050405020304" pitchFamily="18" charset="0"/>
              </a:rPr>
              <a:t> </a:t>
            </a:r>
            <a:r>
              <a:rPr lang="en-US" kern="1200" dirty="0">
                <a:latin typeface="Times New Roman" panose="02020603050405020304" pitchFamily="18" charset="0"/>
                <a:cs typeface="Times New Roman" panose="02020603050405020304" pitchFamily="18" charset="0"/>
              </a:rPr>
              <a:t>The Internet and the World Wide Web </a:t>
            </a:r>
            <a:r>
              <a:rPr lang="en-US" sz="2000" b="0" kern="1200" dirty="0" smtClean="0">
                <a:latin typeface="Times New Roman" panose="02020603050405020304" pitchFamily="18" charset="0"/>
                <a:cs typeface="Times New Roman" panose="02020603050405020304" pitchFamily="18" charset="0"/>
              </a:rPr>
              <a:t>(3 </a:t>
            </a:r>
            <a:r>
              <a:rPr lang="en-US" sz="2000" b="0" kern="1200" dirty="0">
                <a:latin typeface="Times New Roman" panose="02020603050405020304" pitchFamily="18" charset="0"/>
                <a:cs typeface="Times New Roman" panose="02020603050405020304" pitchFamily="18" charset="0"/>
              </a:rPr>
              <a:t>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339619"/>
          </a:xfrm>
        </p:spPr>
        <p:txBody>
          <a:bodyPr wrap="square" lIns="91425" tIns="91425" rIns="91425" bIns="91425">
            <a:noAutofit/>
          </a:bodyPr>
          <a:lstStyle/>
          <a:p>
            <a:pPr marL="255651" lvl="0" indent="-255651">
              <a:spcBef>
                <a:spcPct val="20000"/>
              </a:spcBef>
              <a:buSzPts val="2400"/>
              <a:buNone/>
              <a:tabLst/>
              <a:defRPr/>
            </a:pPr>
            <a:r>
              <a:rPr lang="en-US" sz="2000" b="1" kern="1200" dirty="0" smtClean="0">
                <a:solidFill>
                  <a:srgbClr val="000000"/>
                </a:solidFill>
                <a:latin typeface="Arial (Body)"/>
                <a:ea typeface="+mn-ea"/>
                <a:cs typeface="+mn-cs"/>
              </a:rPr>
              <a:t>World Wide Web, H</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T</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M</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L, H</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T</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T</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P</a:t>
            </a:r>
          </a:p>
          <a:p>
            <a:pPr marL="255651" lvl="0" indent="-255651">
              <a:spcAft>
                <a:spcPct val="0"/>
              </a:spcAft>
              <a:buSzPts val="2400"/>
              <a:tabLst/>
              <a:defRPr/>
            </a:pPr>
            <a:r>
              <a:rPr lang="en-US" sz="2000" kern="1200" dirty="0" smtClean="0">
                <a:solidFill>
                  <a:srgbClr val="000000"/>
                </a:solidFill>
                <a:latin typeface="Arial (Body)"/>
                <a:ea typeface="+mn-ea"/>
                <a:cs typeface="+mn-cs"/>
              </a:rPr>
              <a:t>The </a:t>
            </a:r>
            <a:r>
              <a:rPr lang="en-US" sz="2000" b="1" kern="1200" dirty="0">
                <a:solidFill>
                  <a:srgbClr val="000000"/>
                </a:solidFill>
                <a:latin typeface="Arial (Body)"/>
                <a:ea typeface="+mn-ea"/>
                <a:cs typeface="+mn-cs"/>
              </a:rPr>
              <a:t>World Wide Web </a:t>
            </a:r>
            <a:r>
              <a:rPr lang="en-US" sz="2000" kern="1200" dirty="0">
                <a:solidFill>
                  <a:srgbClr val="000000"/>
                </a:solidFill>
                <a:latin typeface="Arial (Body)"/>
                <a:ea typeface="+mn-ea"/>
                <a:cs typeface="+mn-cs"/>
              </a:rPr>
              <a:t>allows you to execute web-based applications and to locate and view multimedia-based documents on almost any subject over the </a:t>
            </a:r>
            <a:r>
              <a:rPr lang="en-US" sz="2000" kern="1200" dirty="0" smtClean="0">
                <a:solidFill>
                  <a:srgbClr val="000000"/>
                </a:solidFill>
                <a:latin typeface="Arial (Body)"/>
                <a:ea typeface="+mn-ea"/>
                <a:cs typeface="+mn-cs"/>
              </a:rPr>
              <a:t>Internet.</a:t>
            </a:r>
            <a:endParaRPr lang="en-US" sz="2000" kern="1200" dirty="0">
              <a:solidFill>
                <a:srgbClr val="000000"/>
              </a:solidFill>
              <a:latin typeface="Arial (Body)"/>
              <a:ea typeface="+mn-ea"/>
              <a:cs typeface="+mn-cs"/>
            </a:endParaRPr>
          </a:p>
          <a:p>
            <a:pPr marL="255651" lvl="0" indent="-255651">
              <a:spcAft>
                <a:spcPct val="0"/>
              </a:spcAft>
              <a:buSzPts val="2400"/>
              <a:tabLst/>
              <a:defRPr/>
            </a:pPr>
            <a:r>
              <a:rPr lang="en-US" sz="2000" kern="1200" dirty="0">
                <a:solidFill>
                  <a:srgbClr val="000000"/>
                </a:solidFill>
                <a:latin typeface="Arial (Body)"/>
                <a:ea typeface="+mn-ea"/>
                <a:cs typeface="+mn-cs"/>
              </a:rPr>
              <a:t>In 1989, Tim Berners-Lee of </a:t>
            </a:r>
            <a:r>
              <a:rPr lang="en-US" sz="20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N began </a:t>
            </a:r>
            <a:r>
              <a:rPr lang="en-US" sz="2000" kern="1200" dirty="0">
                <a:solidFill>
                  <a:srgbClr val="000000"/>
                </a:solidFill>
                <a:latin typeface="Arial (Body)"/>
                <a:ea typeface="+mn-ea"/>
                <a:cs typeface="+mn-cs"/>
              </a:rPr>
              <a:t>to develop a technology for sharing information via hyperlinked text documents. Berners-Lee called his invention the </a:t>
            </a:r>
            <a:r>
              <a:rPr lang="en-US" sz="2000" b="1" kern="1200" dirty="0">
                <a:solidFill>
                  <a:srgbClr val="000000"/>
                </a:solidFill>
                <a:latin typeface="Arial (Body)"/>
                <a:ea typeface="+mn-ea"/>
                <a:cs typeface="+mn-cs"/>
              </a:rPr>
              <a:t>HyperText Markup Language </a:t>
            </a:r>
            <a:r>
              <a:rPr lang="en-US" sz="2000" kern="1200" dirty="0" smtClean="0">
                <a:solidFill>
                  <a:srgbClr val="000000"/>
                </a:solidFill>
                <a:latin typeface="Arial (Body)"/>
                <a:ea typeface="+mn-ea"/>
                <a:cs typeface="+mn-cs"/>
              </a:rPr>
              <a:t>(</a:t>
            </a:r>
            <a:r>
              <a:rPr lang="en-US" sz="2000" b="1" kern="1200" dirty="0" smtClean="0">
                <a:solidFill>
                  <a:srgbClr val="000000"/>
                </a:solidFill>
                <a:latin typeface="Arial (Body)"/>
                <a:ea typeface="+mn-ea"/>
                <a:cs typeface="+mn-cs"/>
              </a:rPr>
              <a:t>H</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T</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M</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L</a:t>
            </a:r>
            <a:r>
              <a:rPr lang="en-US" sz="2000" kern="1200" dirty="0" smtClean="0">
                <a:solidFill>
                  <a:srgbClr val="000000"/>
                </a:solidFill>
                <a:latin typeface="Arial (Body)"/>
                <a:ea typeface="+mn-ea"/>
                <a:cs typeface="+mn-cs"/>
              </a:rPr>
              <a:t>).</a:t>
            </a:r>
            <a:endParaRPr lang="en-US" sz="2000" kern="1200" dirty="0">
              <a:solidFill>
                <a:srgbClr val="000000"/>
              </a:solidFill>
              <a:latin typeface="Arial (Body)"/>
              <a:ea typeface="+mn-ea"/>
              <a:cs typeface="+mn-cs"/>
            </a:endParaRPr>
          </a:p>
          <a:p>
            <a:pPr marL="255651" lvl="0" indent="-255651">
              <a:spcAft>
                <a:spcPct val="0"/>
              </a:spcAft>
              <a:buSzPts val="2400"/>
              <a:tabLst/>
              <a:defRPr/>
            </a:pPr>
            <a:r>
              <a:rPr lang="en-US" sz="2000" kern="1200" dirty="0">
                <a:solidFill>
                  <a:srgbClr val="000000"/>
                </a:solidFill>
                <a:latin typeface="Arial (Body)"/>
                <a:ea typeface="+mn-ea"/>
                <a:cs typeface="+mn-cs"/>
              </a:rPr>
              <a:t>He also wrote communication protocols to form the backbone of his new information system, which he called the World Wide </a:t>
            </a:r>
            <a:r>
              <a:rPr lang="en-US" sz="2000" kern="1200" dirty="0" smtClean="0">
                <a:solidFill>
                  <a:srgbClr val="000000"/>
                </a:solidFill>
                <a:latin typeface="Arial (Body)"/>
                <a:ea typeface="+mn-ea"/>
                <a:cs typeface="+mn-cs"/>
              </a:rPr>
              <a:t>Web.</a:t>
            </a:r>
            <a:endParaRPr lang="en-US" sz="2000" kern="1200" dirty="0">
              <a:solidFill>
                <a:srgbClr val="000000"/>
              </a:solidFill>
              <a:latin typeface="Arial (Body)"/>
              <a:ea typeface="+mn-ea"/>
              <a:cs typeface="+mn-cs"/>
            </a:endParaRPr>
          </a:p>
          <a:p>
            <a:pPr marL="255651" lvl="0" indent="-255651">
              <a:spcAft>
                <a:spcPct val="0"/>
              </a:spcAft>
              <a:buSzPts val="2400"/>
              <a:tabLst/>
              <a:defRPr/>
            </a:pPr>
            <a:r>
              <a:rPr lang="en-US" sz="2000" kern="1200" dirty="0">
                <a:solidFill>
                  <a:srgbClr val="000000"/>
                </a:solidFill>
                <a:latin typeface="Arial (Body)"/>
                <a:ea typeface="+mn-ea"/>
                <a:cs typeface="+mn-cs"/>
              </a:rPr>
              <a:t>In particular, he wrote the </a:t>
            </a:r>
            <a:r>
              <a:rPr lang="en-US" sz="2000" b="1" kern="1200" dirty="0">
                <a:solidFill>
                  <a:srgbClr val="000000"/>
                </a:solidFill>
                <a:latin typeface="Arial (Body)"/>
                <a:ea typeface="+mn-ea"/>
                <a:cs typeface="+mn-cs"/>
              </a:rPr>
              <a:t>Hypertext Transfer Protocol </a:t>
            </a:r>
            <a:r>
              <a:rPr lang="en-US" sz="2000" kern="1200" dirty="0" smtClean="0">
                <a:solidFill>
                  <a:srgbClr val="000000"/>
                </a:solidFill>
                <a:latin typeface="Arial (Body)"/>
                <a:ea typeface="+mn-ea"/>
                <a:cs typeface="+mn-cs"/>
              </a:rPr>
              <a:t>(</a:t>
            </a:r>
            <a:r>
              <a:rPr lang="en-US" sz="2000" b="1" kern="1200" dirty="0" smtClean="0">
                <a:solidFill>
                  <a:srgbClr val="000000"/>
                </a:solidFill>
                <a:latin typeface="Arial (Body)"/>
                <a:ea typeface="+mn-ea"/>
                <a:cs typeface="+mn-cs"/>
              </a:rPr>
              <a:t>H</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T</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T</a:t>
            </a:r>
            <a:r>
              <a:rPr lang="en-US" sz="100" b="1" kern="1200" dirty="0" smtClean="0">
                <a:solidFill>
                  <a:srgbClr val="000000"/>
                </a:solidFill>
                <a:latin typeface="Arial (Body)"/>
                <a:ea typeface="+mn-ea"/>
                <a:cs typeface="+mn-cs"/>
              </a:rPr>
              <a:t> </a:t>
            </a:r>
            <a:r>
              <a:rPr lang="en-US" sz="2000" b="1" kern="1200" dirty="0" smtClean="0">
                <a:solidFill>
                  <a:srgbClr val="000000"/>
                </a:solidFill>
                <a:latin typeface="Arial (Body)"/>
                <a:ea typeface="+mn-ea"/>
                <a:cs typeface="+mn-cs"/>
              </a:rPr>
              <a:t>P</a:t>
            </a:r>
            <a:r>
              <a:rPr lang="en-US" sz="2000" kern="1200" dirty="0" smtClean="0">
                <a:solidFill>
                  <a:srgbClr val="000000"/>
                </a:solidFill>
                <a:latin typeface="Arial (Body)"/>
                <a:ea typeface="+mn-ea"/>
                <a:cs typeface="+mn-cs"/>
              </a:rPr>
              <a:t>)—</a:t>
            </a:r>
            <a:r>
              <a:rPr lang="en-US" sz="2000" kern="1200" dirty="0">
                <a:solidFill>
                  <a:srgbClr val="000000"/>
                </a:solidFill>
                <a:latin typeface="Arial (Body)"/>
                <a:ea typeface="+mn-ea"/>
                <a:cs typeface="+mn-cs"/>
              </a:rPr>
              <a:t>a communications protocol used to send information over the </a:t>
            </a:r>
            <a:r>
              <a:rPr lang="en-US" sz="2000" kern="1200" dirty="0" smtClean="0">
                <a:solidFill>
                  <a:srgbClr val="000000"/>
                </a:solidFill>
                <a:latin typeface="Arial (Body)"/>
                <a:ea typeface="+mn-ea"/>
                <a:cs typeface="+mn-cs"/>
              </a:rPr>
              <a:t>web.</a:t>
            </a:r>
            <a:endParaRPr 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127214169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48600" cy="1097279"/>
          </a:xfrm>
        </p:spPr>
        <p:txBody>
          <a:bodyPr tIns="91425">
            <a:noAutofit/>
          </a:bodyPr>
          <a:lstStyle/>
          <a:p>
            <a:pPr lvl="0">
              <a:spcBef>
                <a:spcPct val="0"/>
              </a:spcBef>
              <a:buClrTx/>
              <a:defRPr/>
            </a:pPr>
            <a:r>
              <a:rPr lang="en-US" kern="1200" dirty="0">
                <a:latin typeface="Times New Roman" panose="02020603050405020304" pitchFamily="18" charset="0"/>
                <a:cs typeface="Times New Roman" panose="02020603050405020304" pitchFamily="18" charset="0"/>
              </a:rPr>
              <a:t>1.12</a:t>
            </a:r>
            <a:r>
              <a:rPr lang="en-US" sz="2700" b="0" kern="1200" dirty="0">
                <a:solidFill>
                  <a:srgbClr val="000000"/>
                </a:solidFill>
                <a:latin typeface="Times New Roman" panose="02020603050405020304" pitchFamily="18" charset="0"/>
                <a:cs typeface="Times New Roman" panose="02020603050405020304" pitchFamily="18" charset="0"/>
              </a:rPr>
              <a:t> </a:t>
            </a:r>
            <a:r>
              <a:rPr lang="en-US" kern="1200" dirty="0">
                <a:latin typeface="Times New Roman" panose="02020603050405020304" pitchFamily="18" charset="0"/>
                <a:cs typeface="Times New Roman" panose="02020603050405020304" pitchFamily="18" charset="0"/>
              </a:rPr>
              <a:t>The Internet and the World Wide Web </a:t>
            </a:r>
            <a:r>
              <a:rPr lang="en-US" sz="2000" b="0" kern="1200" dirty="0" smtClean="0">
                <a:latin typeface="Times New Roman" panose="02020603050405020304" pitchFamily="18" charset="0"/>
                <a:cs typeface="Times New Roman" panose="02020603050405020304" pitchFamily="18" charset="0"/>
              </a:rPr>
              <a:t>(4 </a:t>
            </a:r>
            <a:r>
              <a:rPr lang="en-US" sz="2000" b="0" kern="1200" dirty="0">
                <a:latin typeface="Times New Roman" panose="02020603050405020304" pitchFamily="18" charset="0"/>
                <a:cs typeface="Times New Roman" panose="02020603050405020304" pitchFamily="18" charset="0"/>
              </a:rPr>
              <a:t>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78064"/>
          </a:xfrm>
        </p:spPr>
        <p:txBody>
          <a:bodyPr wrap="square" lIns="91425" tIns="91425" rIns="91425" bIns="91425">
            <a:noAutofit/>
          </a:bodyPr>
          <a:lstStyle/>
          <a:p>
            <a:pPr marL="255651" lvl="0" indent="-255651">
              <a:spcBef>
                <a:spcPct val="20000"/>
              </a:spcBef>
              <a:buSzPts val="2400"/>
              <a:buNone/>
              <a:tabLst/>
              <a:defRPr/>
            </a:pPr>
            <a:r>
              <a:rPr lang="en-US" sz="1800" b="1" kern="1200" dirty="0">
                <a:solidFill>
                  <a:srgbClr val="000000"/>
                </a:solidFill>
                <a:latin typeface="Arial (Body)"/>
                <a:ea typeface="+mn-ea"/>
                <a:cs typeface="+mn-cs"/>
              </a:rPr>
              <a:t>Web Services</a:t>
            </a:r>
          </a:p>
          <a:p>
            <a:pPr marL="255651" lvl="0" indent="-255651">
              <a:spcAft>
                <a:spcPct val="0"/>
              </a:spcAft>
              <a:buSzPts val="2400"/>
              <a:tabLst/>
            </a:pPr>
            <a:r>
              <a:rPr lang="en-US" sz="1800" b="1" kern="1200" dirty="0">
                <a:solidFill>
                  <a:srgbClr val="000000"/>
                </a:solidFill>
                <a:latin typeface="Arial (Body)"/>
                <a:ea typeface="+mn-ea"/>
                <a:cs typeface="+mn-cs"/>
              </a:rPr>
              <a:t>Web services</a:t>
            </a:r>
            <a:r>
              <a:rPr lang="en-US" sz="1800" kern="1200" dirty="0">
                <a:solidFill>
                  <a:srgbClr val="000000"/>
                </a:solidFill>
                <a:latin typeface="Arial (Body)"/>
                <a:ea typeface="+mn-ea"/>
                <a:cs typeface="+mn-cs"/>
              </a:rPr>
              <a:t> are software components stored on one computer that can be accessed by an app (or other software component) on another computer over the </a:t>
            </a:r>
            <a:r>
              <a:rPr lang="en-US" sz="1800" kern="1200" dirty="0" smtClean="0">
                <a:solidFill>
                  <a:srgbClr val="000000"/>
                </a:solidFill>
                <a:latin typeface="Arial (Body)"/>
                <a:ea typeface="+mn-ea"/>
                <a:cs typeface="+mn-cs"/>
              </a:rPr>
              <a:t>Internet.</a:t>
            </a:r>
            <a:endParaRPr lang="en-US" sz="1800" kern="1200" dirty="0">
              <a:solidFill>
                <a:srgbClr val="000000"/>
              </a:solidFill>
              <a:latin typeface="Arial (Body)"/>
              <a:ea typeface="+mn-ea"/>
              <a:cs typeface="+mn-cs"/>
            </a:endParaRPr>
          </a:p>
          <a:p>
            <a:pPr marL="255651" lvl="0" indent="-255651">
              <a:spcAft>
                <a:spcPct val="0"/>
              </a:spcAft>
              <a:buSzPts val="2400"/>
              <a:tabLst/>
            </a:pPr>
            <a:r>
              <a:rPr lang="en-US" sz="1800" kern="1200" dirty="0">
                <a:solidFill>
                  <a:srgbClr val="000000"/>
                </a:solidFill>
                <a:latin typeface="Arial (Body)"/>
                <a:ea typeface="+mn-ea"/>
                <a:cs typeface="+mn-cs"/>
              </a:rPr>
              <a:t>With web services, you can create </a:t>
            </a:r>
            <a:r>
              <a:rPr lang="en-US" sz="1800" b="1" kern="1200" dirty="0">
                <a:solidFill>
                  <a:srgbClr val="000000"/>
                </a:solidFill>
                <a:latin typeface="Arial (Body)"/>
                <a:ea typeface="+mn-ea"/>
                <a:cs typeface="+mn-cs"/>
              </a:rPr>
              <a:t>mashups</a:t>
            </a:r>
            <a:r>
              <a:rPr lang="en-US" sz="1800" kern="1200" dirty="0">
                <a:solidFill>
                  <a:srgbClr val="000000"/>
                </a:solidFill>
                <a:latin typeface="Arial (Body)"/>
                <a:ea typeface="+mn-ea"/>
                <a:cs typeface="+mn-cs"/>
              </a:rPr>
              <a:t>, which enable you to rapidly develop apps by combining complementary web services, often from multiple organizations and possibly other forms of information </a:t>
            </a:r>
            <a:r>
              <a:rPr lang="en-US" sz="1800" kern="1200" dirty="0" smtClean="0">
                <a:solidFill>
                  <a:srgbClr val="000000"/>
                </a:solidFill>
                <a:latin typeface="Arial (Body)"/>
                <a:ea typeface="+mn-ea"/>
                <a:cs typeface="+mn-cs"/>
              </a:rPr>
              <a:t>feeds.</a:t>
            </a:r>
            <a:endParaRPr lang="en-US" sz="1800" kern="1200" dirty="0">
              <a:solidFill>
                <a:srgbClr val="000000"/>
              </a:solidFill>
              <a:latin typeface="Arial (Body)"/>
              <a:ea typeface="+mn-ea"/>
              <a:cs typeface="+mn-cs"/>
            </a:endParaRPr>
          </a:p>
          <a:p>
            <a:pPr marL="255651" lvl="0" indent="-255651">
              <a:spcAft>
                <a:spcPct val="0"/>
              </a:spcAft>
              <a:buSzPts val="2400"/>
              <a:tabLst/>
            </a:pPr>
            <a:r>
              <a:rPr lang="en-US" sz="1800" kern="1200" dirty="0">
                <a:solidFill>
                  <a:srgbClr val="000000"/>
                </a:solidFill>
                <a:latin typeface="Arial (Body)"/>
                <a:ea typeface="+mn-ea"/>
                <a:cs typeface="+mn-cs"/>
              </a:rPr>
              <a:t>Programmableweb (</a:t>
            </a:r>
            <a:r>
              <a:rPr lang="en-US" sz="1800" kern="1200" dirty="0">
                <a:solidFill>
                  <a:srgbClr val="000000"/>
                </a:solidFill>
                <a:latin typeface="Arial (Body)"/>
                <a:ea typeface="+mn-ea"/>
                <a:cs typeface="+mn-cs"/>
                <a:hlinkClick r:id="rId2" tooltip="https://www.programmableweb.com/"/>
              </a:rPr>
              <a:t>http://www.programmableweb.com/</a:t>
            </a:r>
            <a:r>
              <a:rPr lang="en-US" sz="1800" kern="1200" dirty="0">
                <a:solidFill>
                  <a:srgbClr val="000000"/>
                </a:solidFill>
                <a:latin typeface="Arial (Body)"/>
                <a:ea typeface="+mn-ea"/>
                <a:cs typeface="+mn-cs"/>
              </a:rPr>
              <a:t>) provides a directory of over 11,150 </a:t>
            </a:r>
            <a:r>
              <a:rPr lang="en-US" sz="1800" kern="1200" dirty="0" smtClean="0">
                <a:solidFill>
                  <a:srgbClr val="000000"/>
                </a:solidFill>
                <a:latin typeface="Arial (Body)"/>
                <a:ea typeface="+mn-ea"/>
                <a:cs typeface="+mn-cs"/>
              </a:rPr>
              <a:t>A</a:t>
            </a:r>
            <a:r>
              <a:rPr lang="en-US" sz="100" kern="1200" dirty="0" smtClean="0">
                <a:solidFill>
                  <a:srgbClr val="000000"/>
                </a:solidFill>
                <a:latin typeface="Arial (Body)"/>
                <a:ea typeface="+mn-ea"/>
                <a:cs typeface="+mn-cs"/>
              </a:rPr>
              <a:t> </a:t>
            </a:r>
            <a:r>
              <a:rPr lang="en-US" sz="18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1800" kern="1200" dirty="0" smtClean="0">
                <a:solidFill>
                  <a:srgbClr val="000000"/>
                </a:solidFill>
                <a:latin typeface="Arial (Body)"/>
                <a:ea typeface="+mn-ea"/>
                <a:cs typeface="+mn-cs"/>
              </a:rPr>
              <a:t>Is </a:t>
            </a:r>
            <a:r>
              <a:rPr lang="en-US" sz="1800" kern="1200" dirty="0">
                <a:solidFill>
                  <a:srgbClr val="000000"/>
                </a:solidFill>
                <a:latin typeface="Arial (Body)"/>
                <a:ea typeface="+mn-ea"/>
                <a:cs typeface="+mn-cs"/>
              </a:rPr>
              <a:t>and 7,300 mashups, plus how-to guides and sample code for creating your own </a:t>
            </a:r>
            <a:r>
              <a:rPr lang="en-US" sz="1800" kern="1200" dirty="0" smtClean="0">
                <a:solidFill>
                  <a:srgbClr val="000000"/>
                </a:solidFill>
                <a:latin typeface="Arial (Body)"/>
                <a:ea typeface="+mn-ea"/>
                <a:cs typeface="+mn-cs"/>
              </a:rPr>
              <a:t>mashups. lists </a:t>
            </a:r>
            <a:r>
              <a:rPr lang="en-US" sz="1800" kern="1200" dirty="0">
                <a:solidFill>
                  <a:srgbClr val="000000"/>
                </a:solidFill>
                <a:latin typeface="Arial (Body)"/>
                <a:ea typeface="+mn-ea"/>
                <a:cs typeface="+mn-cs"/>
              </a:rPr>
              <a:t>some popular web </a:t>
            </a:r>
            <a:r>
              <a:rPr lang="en-US" sz="1800" kern="1200" dirty="0" smtClean="0">
                <a:solidFill>
                  <a:srgbClr val="000000"/>
                </a:solidFill>
                <a:latin typeface="Arial (Body)"/>
                <a:ea typeface="+mn-ea"/>
                <a:cs typeface="+mn-cs"/>
              </a:rPr>
              <a:t>services.</a:t>
            </a:r>
            <a:endParaRPr lang="en-US" sz="1800" kern="1200" dirty="0">
              <a:solidFill>
                <a:srgbClr val="000000"/>
              </a:solidFill>
              <a:latin typeface="Arial (Body)"/>
              <a:ea typeface="+mn-ea"/>
              <a:cs typeface="+mn-cs"/>
            </a:endParaRPr>
          </a:p>
          <a:p>
            <a:pPr marL="255651" lvl="0" indent="-255651">
              <a:spcAft>
                <a:spcPct val="0"/>
              </a:spcAft>
              <a:buSzPts val="2400"/>
              <a:tabLst/>
            </a:pPr>
            <a:r>
              <a:rPr lang="en-US" sz="1800" kern="1200" dirty="0">
                <a:solidFill>
                  <a:srgbClr val="000000"/>
                </a:solidFill>
                <a:latin typeface="Arial (Body)"/>
                <a:ea typeface="+mn-ea"/>
                <a:cs typeface="+mn-cs"/>
              </a:rPr>
              <a:t>According to Programmableweb, the three most widely used </a:t>
            </a:r>
            <a:r>
              <a:rPr lang="en-US" sz="1800" kern="1200" dirty="0" smtClean="0">
                <a:solidFill>
                  <a:srgbClr val="000000"/>
                </a:solidFill>
                <a:latin typeface="Arial (Body)"/>
                <a:ea typeface="+mn-ea"/>
                <a:cs typeface="+mn-cs"/>
              </a:rPr>
              <a:t>A</a:t>
            </a:r>
            <a:r>
              <a:rPr lang="en-US" sz="100" kern="1200" dirty="0" smtClean="0">
                <a:solidFill>
                  <a:srgbClr val="000000"/>
                </a:solidFill>
                <a:latin typeface="Arial (Body)"/>
                <a:ea typeface="+mn-ea"/>
                <a:cs typeface="+mn-cs"/>
              </a:rPr>
              <a:t> </a:t>
            </a:r>
            <a:r>
              <a:rPr lang="en-US" sz="18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1800" kern="1200" dirty="0" smtClean="0">
                <a:solidFill>
                  <a:srgbClr val="000000"/>
                </a:solidFill>
                <a:latin typeface="Arial (Body)"/>
                <a:ea typeface="+mn-ea"/>
                <a:cs typeface="+mn-cs"/>
              </a:rPr>
              <a:t>I</a:t>
            </a:r>
            <a:r>
              <a:rPr lang="en-US" sz="100" kern="1200" dirty="0" smtClean="0">
                <a:solidFill>
                  <a:srgbClr val="000000"/>
                </a:solidFill>
                <a:latin typeface="Arial (Body)"/>
                <a:ea typeface="+mn-ea"/>
                <a:cs typeface="+mn-cs"/>
              </a:rPr>
              <a:t> </a:t>
            </a:r>
            <a:r>
              <a:rPr lang="en-US" sz="1800" kern="1200" dirty="0" smtClean="0">
                <a:solidFill>
                  <a:srgbClr val="000000"/>
                </a:solidFill>
                <a:latin typeface="Arial (Body)"/>
                <a:ea typeface="+mn-ea"/>
                <a:cs typeface="+mn-cs"/>
              </a:rPr>
              <a:t>s </a:t>
            </a:r>
            <a:r>
              <a:rPr lang="en-US" sz="1800" kern="1200" dirty="0">
                <a:solidFill>
                  <a:srgbClr val="000000"/>
                </a:solidFill>
                <a:latin typeface="Arial (Body)"/>
                <a:ea typeface="+mn-ea"/>
                <a:cs typeface="+mn-cs"/>
              </a:rPr>
              <a:t>for mashups are Google Maps, Twitter and YouTube</a:t>
            </a:r>
            <a:r>
              <a:rPr lang="en-US" sz="1800" kern="1200" dirty="0" smtClean="0">
                <a:solidFill>
                  <a:srgbClr val="000000"/>
                </a:solidFill>
                <a:latin typeface="Arial (Body)"/>
                <a:ea typeface="+mn-ea"/>
                <a:cs typeface="+mn-cs"/>
              </a:rPr>
              <a:t>.</a:t>
            </a:r>
            <a:endParaRPr lang="en-US" sz="1800" kern="1200" dirty="0">
              <a:solidFill>
                <a:srgbClr val="000000"/>
              </a:solidFill>
              <a:latin typeface="Arial (Body)"/>
              <a:ea typeface="+mn-ea"/>
              <a:cs typeface="+mn-cs"/>
            </a:endParaRPr>
          </a:p>
        </p:txBody>
      </p:sp>
    </p:spTree>
    <p:extLst>
      <p:ext uri="{BB962C8B-B14F-4D97-AF65-F5344CB8AC3E}">
        <p14:creationId xmlns:p14="http://schemas.microsoft.com/office/powerpoint/2010/main" val="133582032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73440" cy="1097279"/>
          </a:xfrm>
        </p:spPr>
        <p:txBody>
          <a:bodyPr/>
          <a:lstStyle/>
          <a:p>
            <a:r>
              <a:rPr lang="en-US" dirty="0" smtClean="0"/>
              <a:t>Figure 1.30 Some Popular Web Services </a:t>
            </a:r>
            <a:r>
              <a:rPr lang="en-US" sz="2000" b="0" dirty="0" smtClean="0"/>
              <a:t>(1 of 2)</a:t>
            </a:r>
            <a:endParaRPr lang="en-US" sz="2000" b="0" dirty="0"/>
          </a:p>
        </p:txBody>
      </p:sp>
      <p:sp>
        <p:nvSpPr>
          <p:cNvPr id="5" name="Text Placeholder 4"/>
          <p:cNvSpPr>
            <a:spLocks noGrp="1"/>
          </p:cNvSpPr>
          <p:nvPr>
            <p:ph type="body" idx="1"/>
          </p:nvPr>
        </p:nvSpPr>
        <p:spPr>
          <a:xfrm>
            <a:off x="457200" y="1600201"/>
            <a:ext cx="8229600" cy="472440"/>
          </a:xfrm>
        </p:spPr>
        <p:txBody>
          <a:bodyPr/>
          <a:lstStyle/>
          <a:p>
            <a:pPr marL="0" indent="0">
              <a:buNone/>
            </a:pPr>
            <a:r>
              <a:rPr lang="en-US" sz="2000" dirty="0" smtClean="0">
                <a:latin typeface="Consolas" panose="020B0609020204030204" pitchFamily="49" charset="0"/>
                <a:hlinkClick r:id="rId2" tooltip="http://www.programmableweb.com/category/all/apis"/>
              </a:rPr>
              <a:t>(http://www.programmableweb.com/category/all/apis)</a:t>
            </a:r>
            <a:endParaRPr lang="en-US" sz="2000" dirty="0">
              <a:latin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34304055"/>
              </p:ext>
            </p:extLst>
          </p:nvPr>
        </p:nvGraphicFramePr>
        <p:xfrm>
          <a:off x="1557793" y="2250440"/>
          <a:ext cx="6035703" cy="4023360"/>
        </p:xfrm>
        <a:graphic>
          <a:graphicData uri="http://schemas.openxmlformats.org/drawingml/2006/table">
            <a:tbl>
              <a:tblPr firstRow="1" bandRow="1">
                <a:tableStyleId>{5940675A-B579-460E-94D1-54222C63F5DA}</a:tableStyleId>
              </a:tblPr>
              <a:tblGrid>
                <a:gridCol w="2745850">
                  <a:extLst>
                    <a:ext uri="{9D8B030D-6E8A-4147-A177-3AD203B41FA5}">
                      <a16:colId xmlns:a16="http://schemas.microsoft.com/office/drawing/2014/main" val="3842141017"/>
                    </a:ext>
                  </a:extLst>
                </a:gridCol>
                <a:gridCol w="3289853">
                  <a:extLst>
                    <a:ext uri="{9D8B030D-6E8A-4147-A177-3AD203B41FA5}">
                      <a16:colId xmlns:a16="http://schemas.microsoft.com/office/drawing/2014/main" val="328377641"/>
                    </a:ext>
                  </a:extLst>
                </a:gridCol>
              </a:tblGrid>
              <a:tr h="0">
                <a:tc>
                  <a:txBody>
                    <a:bodyPr/>
                    <a:lstStyle/>
                    <a:p>
                      <a:r>
                        <a:rPr lang="en-US" sz="1600" b="1" i="0" u="none" strike="noStrike" cap="none" baseline="0" dirty="0" smtClean="0">
                          <a:solidFill>
                            <a:schemeClr val="tx1"/>
                          </a:solidFill>
                          <a:latin typeface="+mn-lt"/>
                          <a:ea typeface="+mn-ea"/>
                          <a:cs typeface="+mn-cs"/>
                          <a:sym typeface="Arial"/>
                        </a:rPr>
                        <a:t>Web services source</a:t>
                      </a:r>
                      <a:endParaRPr lang="en-US" sz="1600" b="1" dirty="0"/>
                    </a:p>
                  </a:txBody>
                  <a:tcPr/>
                </a:tc>
                <a:tc>
                  <a:txBody>
                    <a:bodyPr/>
                    <a:lstStyle/>
                    <a:p>
                      <a:r>
                        <a:rPr lang="en-US" sz="1600" b="1" i="0" u="none" strike="noStrike" cap="none" baseline="0" dirty="0" smtClean="0">
                          <a:solidFill>
                            <a:schemeClr val="tx1"/>
                          </a:solidFill>
                          <a:latin typeface="+mn-lt"/>
                          <a:ea typeface="+mn-ea"/>
                          <a:cs typeface="+mn-cs"/>
                          <a:sym typeface="Arial"/>
                        </a:rPr>
                        <a:t>How it’s used</a:t>
                      </a:r>
                      <a:endParaRPr lang="en-US" sz="1600" b="1" dirty="0"/>
                    </a:p>
                  </a:txBody>
                  <a:tcPr/>
                </a:tc>
                <a:extLst>
                  <a:ext uri="{0D108BD9-81ED-4DB2-BD59-A6C34878D82A}">
                    <a16:rowId xmlns:a16="http://schemas.microsoft.com/office/drawing/2014/main" val="4249759406"/>
                  </a:ext>
                </a:extLst>
              </a:tr>
              <a:tr h="0">
                <a:tc>
                  <a:txBody>
                    <a:bodyPr/>
                    <a:lstStyle/>
                    <a:p>
                      <a:r>
                        <a:rPr lang="en-US" sz="1600" b="0" i="0" u="none" strike="noStrike" cap="none" baseline="0" dirty="0" smtClean="0">
                          <a:solidFill>
                            <a:schemeClr val="tx1"/>
                          </a:solidFill>
                          <a:latin typeface="+mn-lt"/>
                          <a:ea typeface="+mn-ea"/>
                          <a:cs typeface="+mn-cs"/>
                          <a:sym typeface="Arial"/>
                        </a:rPr>
                        <a:t>Google Maps</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Mapping services</a:t>
                      </a:r>
                      <a:endParaRPr lang="en-US" sz="1600" dirty="0"/>
                    </a:p>
                  </a:txBody>
                  <a:tcPr/>
                </a:tc>
                <a:extLst>
                  <a:ext uri="{0D108BD9-81ED-4DB2-BD59-A6C34878D82A}">
                    <a16:rowId xmlns:a16="http://schemas.microsoft.com/office/drawing/2014/main" val="431081953"/>
                  </a:ext>
                </a:extLst>
              </a:tr>
              <a:tr h="0">
                <a:tc>
                  <a:txBody>
                    <a:bodyPr/>
                    <a:lstStyle/>
                    <a:p>
                      <a:r>
                        <a:rPr lang="en-US" sz="1600" b="0" i="0" u="none" strike="noStrike" cap="none" baseline="0" dirty="0" smtClean="0">
                          <a:solidFill>
                            <a:schemeClr val="tx1"/>
                          </a:solidFill>
                          <a:latin typeface="+mn-lt"/>
                          <a:ea typeface="+mn-ea"/>
                          <a:cs typeface="+mn-cs"/>
                          <a:sym typeface="Arial"/>
                        </a:rPr>
                        <a:t>Twitter</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Microblogging</a:t>
                      </a:r>
                      <a:endParaRPr lang="en-US" sz="1600" dirty="0"/>
                    </a:p>
                  </a:txBody>
                  <a:tcPr/>
                </a:tc>
                <a:extLst>
                  <a:ext uri="{0D108BD9-81ED-4DB2-BD59-A6C34878D82A}">
                    <a16:rowId xmlns:a16="http://schemas.microsoft.com/office/drawing/2014/main" val="2685688320"/>
                  </a:ext>
                </a:extLst>
              </a:tr>
              <a:tr h="0">
                <a:tc>
                  <a:txBody>
                    <a:bodyPr/>
                    <a:lstStyle/>
                    <a:p>
                      <a:r>
                        <a:rPr lang="en-US" sz="1600" b="0" i="0" u="none" strike="noStrike" cap="none" baseline="0" dirty="0" smtClean="0">
                          <a:solidFill>
                            <a:schemeClr val="tx1"/>
                          </a:solidFill>
                          <a:latin typeface="+mn-lt"/>
                          <a:ea typeface="+mn-ea"/>
                          <a:cs typeface="+mn-cs"/>
                          <a:sym typeface="Arial"/>
                        </a:rPr>
                        <a:t>YouTube</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Video search</a:t>
                      </a:r>
                      <a:endParaRPr lang="en-US" sz="1600" dirty="0"/>
                    </a:p>
                  </a:txBody>
                  <a:tcPr/>
                </a:tc>
                <a:extLst>
                  <a:ext uri="{0D108BD9-81ED-4DB2-BD59-A6C34878D82A}">
                    <a16:rowId xmlns:a16="http://schemas.microsoft.com/office/drawing/2014/main" val="1633716851"/>
                  </a:ext>
                </a:extLst>
              </a:tr>
              <a:tr h="0">
                <a:tc>
                  <a:txBody>
                    <a:bodyPr/>
                    <a:lstStyle/>
                    <a:p>
                      <a:r>
                        <a:rPr lang="en-US" sz="1600" b="0" i="0" u="none" strike="noStrike" cap="none" baseline="0" dirty="0" smtClean="0">
                          <a:solidFill>
                            <a:schemeClr val="tx1"/>
                          </a:solidFill>
                          <a:latin typeface="+mn-lt"/>
                          <a:ea typeface="+mn-ea"/>
                          <a:cs typeface="+mn-cs"/>
                          <a:sym typeface="Arial"/>
                        </a:rPr>
                        <a:t>Facebook</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Social networking</a:t>
                      </a:r>
                      <a:endParaRPr lang="en-US" sz="1600" dirty="0"/>
                    </a:p>
                  </a:txBody>
                  <a:tcPr/>
                </a:tc>
                <a:extLst>
                  <a:ext uri="{0D108BD9-81ED-4DB2-BD59-A6C34878D82A}">
                    <a16:rowId xmlns:a16="http://schemas.microsoft.com/office/drawing/2014/main" val="2301040314"/>
                  </a:ext>
                </a:extLst>
              </a:tr>
              <a:tr h="0">
                <a:tc>
                  <a:txBody>
                    <a:bodyPr/>
                    <a:lstStyle/>
                    <a:p>
                      <a:r>
                        <a:rPr lang="en-US" sz="1600" b="0" i="0" u="none" strike="noStrike" cap="none" baseline="0" dirty="0" smtClean="0">
                          <a:solidFill>
                            <a:schemeClr val="tx1"/>
                          </a:solidFill>
                          <a:latin typeface="+mn-lt"/>
                          <a:ea typeface="+mn-ea"/>
                          <a:cs typeface="+mn-cs"/>
                          <a:sym typeface="Arial"/>
                        </a:rPr>
                        <a:t>Instagram</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Photo sharing</a:t>
                      </a:r>
                      <a:endParaRPr lang="en-US" sz="1600" dirty="0"/>
                    </a:p>
                  </a:txBody>
                  <a:tcPr/>
                </a:tc>
                <a:extLst>
                  <a:ext uri="{0D108BD9-81ED-4DB2-BD59-A6C34878D82A}">
                    <a16:rowId xmlns:a16="http://schemas.microsoft.com/office/drawing/2014/main" val="2159593176"/>
                  </a:ext>
                </a:extLst>
              </a:tr>
              <a:tr h="0">
                <a:tc>
                  <a:txBody>
                    <a:bodyPr/>
                    <a:lstStyle/>
                    <a:p>
                      <a:r>
                        <a:rPr lang="en-US" sz="1600" b="0" i="0" u="none" strike="noStrike" cap="none" baseline="0" dirty="0" smtClean="0">
                          <a:solidFill>
                            <a:schemeClr val="tx1"/>
                          </a:solidFill>
                          <a:latin typeface="+mn-lt"/>
                          <a:ea typeface="+mn-ea"/>
                          <a:cs typeface="+mn-cs"/>
                          <a:sym typeface="Arial"/>
                        </a:rPr>
                        <a:t>Foursquare</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Mobile check-in</a:t>
                      </a:r>
                      <a:endParaRPr lang="en-US" sz="1600" dirty="0"/>
                    </a:p>
                  </a:txBody>
                  <a:tcPr/>
                </a:tc>
                <a:extLst>
                  <a:ext uri="{0D108BD9-81ED-4DB2-BD59-A6C34878D82A}">
                    <a16:rowId xmlns:a16="http://schemas.microsoft.com/office/drawing/2014/main" val="2670319072"/>
                  </a:ext>
                </a:extLst>
              </a:tr>
              <a:tr h="0">
                <a:tc>
                  <a:txBody>
                    <a:bodyPr/>
                    <a:lstStyle/>
                    <a:p>
                      <a:r>
                        <a:rPr lang="en-US" sz="1600" b="0" i="0" u="none" strike="noStrike" cap="none" baseline="0" dirty="0" smtClean="0">
                          <a:solidFill>
                            <a:schemeClr val="tx1"/>
                          </a:solidFill>
                          <a:latin typeface="+mn-lt"/>
                          <a:ea typeface="+mn-ea"/>
                          <a:cs typeface="+mn-cs"/>
                          <a:sym typeface="Arial"/>
                        </a:rPr>
                        <a:t>LinkedIn</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Social networking for business</a:t>
                      </a:r>
                      <a:endParaRPr lang="en-US" sz="1600" dirty="0"/>
                    </a:p>
                  </a:txBody>
                  <a:tcPr/>
                </a:tc>
                <a:extLst>
                  <a:ext uri="{0D108BD9-81ED-4DB2-BD59-A6C34878D82A}">
                    <a16:rowId xmlns:a16="http://schemas.microsoft.com/office/drawing/2014/main" val="2131944965"/>
                  </a:ext>
                </a:extLst>
              </a:tr>
              <a:tr h="0">
                <a:tc>
                  <a:txBody>
                    <a:bodyPr/>
                    <a:lstStyle/>
                    <a:p>
                      <a:r>
                        <a:rPr lang="en-US" sz="1600" b="0" i="0" u="none" strike="noStrike" cap="none" baseline="0" dirty="0" smtClean="0">
                          <a:solidFill>
                            <a:schemeClr val="tx1"/>
                          </a:solidFill>
                          <a:latin typeface="+mn-lt"/>
                          <a:ea typeface="+mn-ea"/>
                          <a:cs typeface="+mn-cs"/>
                          <a:sym typeface="Arial"/>
                        </a:rPr>
                        <a:t>Groupon</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Social commerce</a:t>
                      </a:r>
                      <a:endParaRPr lang="en-US" sz="1600" dirty="0"/>
                    </a:p>
                  </a:txBody>
                  <a:tcPr/>
                </a:tc>
                <a:extLst>
                  <a:ext uri="{0D108BD9-81ED-4DB2-BD59-A6C34878D82A}">
                    <a16:rowId xmlns:a16="http://schemas.microsoft.com/office/drawing/2014/main" val="2684876064"/>
                  </a:ext>
                </a:extLst>
              </a:tr>
              <a:tr h="0">
                <a:tc>
                  <a:txBody>
                    <a:bodyPr/>
                    <a:lstStyle/>
                    <a:p>
                      <a:r>
                        <a:rPr lang="en-US" sz="1600" b="0" i="0" u="none" strike="noStrike" cap="none" baseline="0" dirty="0" smtClean="0">
                          <a:solidFill>
                            <a:schemeClr val="tx1"/>
                          </a:solidFill>
                          <a:latin typeface="+mn-lt"/>
                          <a:ea typeface="+mn-ea"/>
                          <a:cs typeface="+mn-cs"/>
                          <a:sym typeface="Arial"/>
                        </a:rPr>
                        <a:t>Netflix</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Movie rentals</a:t>
                      </a:r>
                      <a:endParaRPr lang="en-US" sz="1600" dirty="0"/>
                    </a:p>
                  </a:txBody>
                  <a:tcPr/>
                </a:tc>
                <a:extLst>
                  <a:ext uri="{0D108BD9-81ED-4DB2-BD59-A6C34878D82A}">
                    <a16:rowId xmlns:a16="http://schemas.microsoft.com/office/drawing/2014/main" val="411879871"/>
                  </a:ext>
                </a:extLst>
              </a:tr>
              <a:tr h="0">
                <a:tc>
                  <a:txBody>
                    <a:bodyPr/>
                    <a:lstStyle/>
                    <a:p>
                      <a:r>
                        <a:rPr lang="en-US" sz="1600" b="0" i="0" u="none" strike="noStrike" cap="none" baseline="0" dirty="0" smtClean="0">
                          <a:solidFill>
                            <a:schemeClr val="tx1"/>
                          </a:solidFill>
                          <a:latin typeface="+mn-lt"/>
                          <a:ea typeface="+mn-ea"/>
                          <a:cs typeface="+mn-cs"/>
                          <a:sym typeface="Arial"/>
                        </a:rPr>
                        <a:t>eBay</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Internet auctions</a:t>
                      </a:r>
                      <a:endParaRPr lang="en-US" sz="1600" dirty="0"/>
                    </a:p>
                  </a:txBody>
                  <a:tcPr/>
                </a:tc>
                <a:extLst>
                  <a:ext uri="{0D108BD9-81ED-4DB2-BD59-A6C34878D82A}">
                    <a16:rowId xmlns:a16="http://schemas.microsoft.com/office/drawing/2014/main" val="2040814340"/>
                  </a:ext>
                </a:extLst>
              </a:tr>
              <a:tr h="0">
                <a:tc>
                  <a:txBody>
                    <a:bodyPr/>
                    <a:lstStyle/>
                    <a:p>
                      <a:r>
                        <a:rPr lang="en-US" sz="1600" b="0" i="0" u="none" strike="noStrike" cap="none" baseline="0" dirty="0" smtClean="0">
                          <a:solidFill>
                            <a:schemeClr val="tx1"/>
                          </a:solidFill>
                          <a:latin typeface="+mn-lt"/>
                          <a:ea typeface="+mn-ea"/>
                          <a:cs typeface="+mn-cs"/>
                          <a:sym typeface="Arial"/>
                        </a:rPr>
                        <a:t>Wikipedia</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Collaborative encyclopedia</a:t>
                      </a:r>
                      <a:endParaRPr lang="en-US" sz="1600" dirty="0"/>
                    </a:p>
                  </a:txBody>
                  <a:tcPr/>
                </a:tc>
                <a:extLst>
                  <a:ext uri="{0D108BD9-81ED-4DB2-BD59-A6C34878D82A}">
                    <a16:rowId xmlns:a16="http://schemas.microsoft.com/office/drawing/2014/main" val="3392860313"/>
                  </a:ext>
                </a:extLst>
              </a:tr>
            </a:tbl>
          </a:graphicData>
        </a:graphic>
      </p:graphicFrame>
    </p:spTree>
    <p:extLst>
      <p:ext uri="{BB962C8B-B14F-4D97-AF65-F5344CB8AC3E}">
        <p14:creationId xmlns:p14="http://schemas.microsoft.com/office/powerpoint/2010/main" val="39637434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503920" cy="1097279"/>
          </a:xfrm>
        </p:spPr>
        <p:txBody>
          <a:bodyPr/>
          <a:lstStyle/>
          <a:p>
            <a:r>
              <a:rPr lang="en-US" dirty="0"/>
              <a:t>Figure 1.30 Some Popular Web Services </a:t>
            </a:r>
            <a:r>
              <a:rPr lang="en-US" sz="2000" b="0" dirty="0" smtClean="0"/>
              <a:t>(2 </a:t>
            </a:r>
            <a:r>
              <a:rPr lang="en-US" sz="2000" b="0" dirty="0"/>
              <a:t>of 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6332215"/>
              </p:ext>
            </p:extLst>
          </p:nvPr>
        </p:nvGraphicFramePr>
        <p:xfrm>
          <a:off x="1237090" y="1793240"/>
          <a:ext cx="6944139" cy="3688080"/>
        </p:xfrm>
        <a:graphic>
          <a:graphicData uri="http://schemas.openxmlformats.org/drawingml/2006/table">
            <a:tbl>
              <a:tblPr firstRow="1" bandRow="1">
                <a:tableStyleId>{5940675A-B579-460E-94D1-54222C63F5DA}</a:tableStyleId>
              </a:tblPr>
              <a:tblGrid>
                <a:gridCol w="2541104">
                  <a:extLst>
                    <a:ext uri="{9D8B030D-6E8A-4147-A177-3AD203B41FA5}">
                      <a16:colId xmlns:a16="http://schemas.microsoft.com/office/drawing/2014/main" val="1716438173"/>
                    </a:ext>
                  </a:extLst>
                </a:gridCol>
                <a:gridCol w="4403035">
                  <a:extLst>
                    <a:ext uri="{9D8B030D-6E8A-4147-A177-3AD203B41FA5}">
                      <a16:colId xmlns:a16="http://schemas.microsoft.com/office/drawing/2014/main" val="846090575"/>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tx1"/>
                          </a:solidFill>
                          <a:latin typeface="+mn-lt"/>
                          <a:ea typeface="+mn-ea"/>
                          <a:cs typeface="+mn-cs"/>
                          <a:sym typeface="Arial"/>
                        </a:rPr>
                        <a:t>Web services source</a:t>
                      </a:r>
                      <a:endParaRPr lang="en-US" sz="1600"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tx1"/>
                          </a:solidFill>
                          <a:latin typeface="+mn-lt"/>
                          <a:ea typeface="+mn-ea"/>
                          <a:cs typeface="+mn-cs"/>
                          <a:sym typeface="Arial"/>
                        </a:rPr>
                        <a:t>How it’s used</a:t>
                      </a:r>
                      <a:endParaRPr lang="en-US" sz="1600" b="1" dirty="0" smtClean="0"/>
                    </a:p>
                  </a:txBody>
                  <a:tcPr/>
                </a:tc>
                <a:extLst>
                  <a:ext uri="{0D108BD9-81ED-4DB2-BD59-A6C34878D82A}">
                    <a16:rowId xmlns:a16="http://schemas.microsoft.com/office/drawing/2014/main" val="2336236137"/>
                  </a:ext>
                </a:extLst>
              </a:tr>
              <a:tr h="0">
                <a:tc>
                  <a:txBody>
                    <a:bodyPr/>
                    <a:lstStyle/>
                    <a:p>
                      <a:r>
                        <a:rPr lang="en-US" sz="1600" b="0" i="0" u="none" strike="noStrike" cap="none" baseline="0" dirty="0" smtClean="0">
                          <a:solidFill>
                            <a:schemeClr val="tx1"/>
                          </a:solidFill>
                          <a:latin typeface="+mn-lt"/>
                          <a:ea typeface="+mn-ea"/>
                          <a:cs typeface="+mn-cs"/>
                          <a:sym typeface="Arial"/>
                        </a:rPr>
                        <a:t>PayPal</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Payments</a:t>
                      </a:r>
                      <a:endParaRPr lang="en-US" sz="1600" dirty="0"/>
                    </a:p>
                  </a:txBody>
                  <a:tcPr/>
                </a:tc>
                <a:extLst>
                  <a:ext uri="{0D108BD9-81ED-4DB2-BD59-A6C34878D82A}">
                    <a16:rowId xmlns:a16="http://schemas.microsoft.com/office/drawing/2014/main" val="3759180565"/>
                  </a:ext>
                </a:extLst>
              </a:tr>
              <a:tr h="0">
                <a:tc>
                  <a:txBody>
                    <a:bodyPr/>
                    <a:lstStyle/>
                    <a:p>
                      <a:r>
                        <a:rPr lang="en-US" sz="1600" b="0" i="0" u="none" strike="noStrike" cap="none" baseline="0" dirty="0" smtClean="0">
                          <a:solidFill>
                            <a:schemeClr val="tx1"/>
                          </a:solidFill>
                          <a:latin typeface="+mn-lt"/>
                          <a:ea typeface="+mn-ea"/>
                          <a:cs typeface="+mn-cs"/>
                          <a:sym typeface="Arial"/>
                        </a:rPr>
                        <a:t>Last.fm</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Internet radio</a:t>
                      </a:r>
                      <a:endParaRPr lang="en-US" sz="1600" dirty="0"/>
                    </a:p>
                  </a:txBody>
                  <a:tcPr/>
                </a:tc>
                <a:extLst>
                  <a:ext uri="{0D108BD9-81ED-4DB2-BD59-A6C34878D82A}">
                    <a16:rowId xmlns:a16="http://schemas.microsoft.com/office/drawing/2014/main" val="2352557185"/>
                  </a:ext>
                </a:extLst>
              </a:tr>
              <a:tr h="0">
                <a:tc>
                  <a:txBody>
                    <a:bodyPr/>
                    <a:lstStyle/>
                    <a:p>
                      <a:r>
                        <a:rPr lang="en-US" sz="1600" b="0" i="0" u="none" strike="noStrike" cap="none" baseline="0" dirty="0" smtClean="0">
                          <a:solidFill>
                            <a:schemeClr val="tx1"/>
                          </a:solidFill>
                          <a:latin typeface="+mn-lt"/>
                          <a:ea typeface="+mn-ea"/>
                          <a:cs typeface="+mn-cs"/>
                          <a:sym typeface="Arial"/>
                        </a:rPr>
                        <a:t>Amazon eCommerce</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Shopping for books and lots of other products</a:t>
                      </a:r>
                      <a:endParaRPr lang="en-US" sz="1600" dirty="0"/>
                    </a:p>
                  </a:txBody>
                  <a:tcPr/>
                </a:tc>
                <a:extLst>
                  <a:ext uri="{0D108BD9-81ED-4DB2-BD59-A6C34878D82A}">
                    <a16:rowId xmlns:a16="http://schemas.microsoft.com/office/drawing/2014/main" val="3508594993"/>
                  </a:ext>
                </a:extLst>
              </a:tr>
              <a:tr h="0">
                <a:tc>
                  <a:txBody>
                    <a:bodyPr/>
                    <a:lstStyle/>
                    <a:p>
                      <a:r>
                        <a:rPr lang="en-US" sz="1600" b="0" i="0" u="none" strike="noStrike" cap="none" baseline="0" dirty="0" smtClean="0">
                          <a:solidFill>
                            <a:schemeClr val="tx1"/>
                          </a:solidFill>
                          <a:latin typeface="+mn-lt"/>
                          <a:ea typeface="+mn-ea"/>
                          <a:cs typeface="+mn-cs"/>
                          <a:sym typeface="Arial"/>
                          <a:hlinkClick r:id="rId2" tooltip="https://www.salesforce.com/in/?ir=1"/>
                        </a:rPr>
                        <a:t>Salesforce.com</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Customer Relationship Management (C</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R</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endParaRPr lang="en-US" sz="1600" dirty="0"/>
                    </a:p>
                  </a:txBody>
                  <a:tcPr/>
                </a:tc>
                <a:extLst>
                  <a:ext uri="{0D108BD9-81ED-4DB2-BD59-A6C34878D82A}">
                    <a16:rowId xmlns:a16="http://schemas.microsoft.com/office/drawing/2014/main" val="1138016140"/>
                  </a:ext>
                </a:extLst>
              </a:tr>
              <a:tr h="0">
                <a:tc>
                  <a:txBody>
                    <a:bodyPr/>
                    <a:lstStyle/>
                    <a:p>
                      <a:r>
                        <a:rPr lang="en-US" sz="1600" b="0" i="0" u="none" strike="noStrike" cap="none" baseline="0" dirty="0" smtClean="0">
                          <a:solidFill>
                            <a:schemeClr val="tx1"/>
                          </a:solidFill>
                          <a:latin typeface="+mn-lt"/>
                          <a:ea typeface="+mn-ea"/>
                          <a:cs typeface="+mn-cs"/>
                          <a:sym typeface="Arial"/>
                        </a:rPr>
                        <a:t>Skype</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Internet telephony</a:t>
                      </a:r>
                      <a:endParaRPr lang="en-US" sz="1600" dirty="0"/>
                    </a:p>
                  </a:txBody>
                  <a:tcPr/>
                </a:tc>
                <a:extLst>
                  <a:ext uri="{0D108BD9-81ED-4DB2-BD59-A6C34878D82A}">
                    <a16:rowId xmlns:a16="http://schemas.microsoft.com/office/drawing/2014/main" val="725863157"/>
                  </a:ext>
                </a:extLst>
              </a:tr>
              <a:tr h="0">
                <a:tc>
                  <a:txBody>
                    <a:bodyPr/>
                    <a:lstStyle/>
                    <a:p>
                      <a:r>
                        <a:rPr lang="en-US" sz="1600" b="0" i="0" u="none" strike="noStrike" cap="none" baseline="0" dirty="0" smtClean="0">
                          <a:solidFill>
                            <a:schemeClr val="tx1"/>
                          </a:solidFill>
                          <a:latin typeface="+mn-lt"/>
                          <a:ea typeface="+mn-ea"/>
                          <a:cs typeface="+mn-cs"/>
                          <a:sym typeface="Arial"/>
                        </a:rPr>
                        <a:t>Microsoft Bing</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Search</a:t>
                      </a:r>
                      <a:endParaRPr lang="en-US" sz="1600" dirty="0"/>
                    </a:p>
                  </a:txBody>
                  <a:tcPr/>
                </a:tc>
                <a:extLst>
                  <a:ext uri="{0D108BD9-81ED-4DB2-BD59-A6C34878D82A}">
                    <a16:rowId xmlns:a16="http://schemas.microsoft.com/office/drawing/2014/main" val="2845223425"/>
                  </a:ext>
                </a:extLst>
              </a:tr>
              <a:tr h="0">
                <a:tc>
                  <a:txBody>
                    <a:bodyPr/>
                    <a:lstStyle/>
                    <a:p>
                      <a:r>
                        <a:rPr lang="en-US" sz="1600" b="0" i="0" u="none" strike="noStrike" cap="none" baseline="0" dirty="0" smtClean="0">
                          <a:solidFill>
                            <a:schemeClr val="tx1"/>
                          </a:solidFill>
                          <a:latin typeface="+mn-lt"/>
                          <a:ea typeface="+mn-ea"/>
                          <a:cs typeface="+mn-cs"/>
                          <a:sym typeface="Arial"/>
                        </a:rPr>
                        <a:t>Flickr</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Photo sharing</a:t>
                      </a:r>
                      <a:endParaRPr lang="en-US" sz="1600" dirty="0"/>
                    </a:p>
                  </a:txBody>
                  <a:tcPr/>
                </a:tc>
                <a:extLst>
                  <a:ext uri="{0D108BD9-81ED-4DB2-BD59-A6C34878D82A}">
                    <a16:rowId xmlns:a16="http://schemas.microsoft.com/office/drawing/2014/main" val="436726954"/>
                  </a:ext>
                </a:extLst>
              </a:tr>
              <a:tr h="0">
                <a:tc>
                  <a:txBody>
                    <a:bodyPr/>
                    <a:lstStyle/>
                    <a:p>
                      <a:r>
                        <a:rPr lang="en-US" sz="1600" b="0" i="0" u="none" strike="noStrike" cap="none" baseline="0" dirty="0" smtClean="0">
                          <a:solidFill>
                            <a:schemeClr val="tx1"/>
                          </a:solidFill>
                          <a:latin typeface="+mn-lt"/>
                          <a:ea typeface="+mn-ea"/>
                          <a:cs typeface="+mn-cs"/>
                          <a:sym typeface="Arial"/>
                        </a:rPr>
                        <a:t>Zillow</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Real-estate pricing</a:t>
                      </a:r>
                      <a:endParaRPr lang="en-US" sz="1600" dirty="0"/>
                    </a:p>
                  </a:txBody>
                  <a:tcPr/>
                </a:tc>
                <a:extLst>
                  <a:ext uri="{0D108BD9-81ED-4DB2-BD59-A6C34878D82A}">
                    <a16:rowId xmlns:a16="http://schemas.microsoft.com/office/drawing/2014/main" val="3231217564"/>
                  </a:ext>
                </a:extLst>
              </a:tr>
              <a:tr h="0">
                <a:tc>
                  <a:txBody>
                    <a:bodyPr/>
                    <a:lstStyle/>
                    <a:p>
                      <a:r>
                        <a:rPr lang="en-US" sz="1600" b="0" i="0" u="none" strike="noStrike" cap="none" baseline="0" dirty="0" smtClean="0">
                          <a:solidFill>
                            <a:schemeClr val="tx1"/>
                          </a:solidFill>
                          <a:latin typeface="+mn-lt"/>
                          <a:ea typeface="+mn-ea"/>
                          <a:cs typeface="+mn-cs"/>
                          <a:sym typeface="Arial"/>
                        </a:rPr>
                        <a:t>Yahoo Search</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Search</a:t>
                      </a:r>
                      <a:endParaRPr lang="en-US" sz="1600" dirty="0"/>
                    </a:p>
                  </a:txBody>
                  <a:tcPr/>
                </a:tc>
                <a:extLst>
                  <a:ext uri="{0D108BD9-81ED-4DB2-BD59-A6C34878D82A}">
                    <a16:rowId xmlns:a16="http://schemas.microsoft.com/office/drawing/2014/main" val="2727804999"/>
                  </a:ext>
                </a:extLst>
              </a:tr>
              <a:tr h="0">
                <a:tc>
                  <a:txBody>
                    <a:bodyPr/>
                    <a:lstStyle/>
                    <a:p>
                      <a:r>
                        <a:rPr lang="en-US" sz="1600" b="0" i="0" u="none" strike="noStrike" cap="none" baseline="0" dirty="0" smtClean="0">
                          <a:solidFill>
                            <a:schemeClr val="tx1"/>
                          </a:solidFill>
                          <a:latin typeface="+mn-lt"/>
                          <a:ea typeface="+mn-ea"/>
                          <a:cs typeface="+mn-cs"/>
                          <a:sym typeface="Arial"/>
                        </a:rPr>
                        <a:t>WeatherBug</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Weather</a:t>
                      </a:r>
                      <a:endParaRPr lang="en-US" sz="1600" dirty="0"/>
                    </a:p>
                  </a:txBody>
                  <a:tcPr/>
                </a:tc>
                <a:extLst>
                  <a:ext uri="{0D108BD9-81ED-4DB2-BD59-A6C34878D82A}">
                    <a16:rowId xmlns:a16="http://schemas.microsoft.com/office/drawing/2014/main" val="2580405244"/>
                  </a:ext>
                </a:extLst>
              </a:tr>
            </a:tbl>
          </a:graphicData>
        </a:graphic>
      </p:graphicFrame>
    </p:spTree>
    <p:extLst>
      <p:ext uri="{BB962C8B-B14F-4D97-AF65-F5344CB8AC3E}">
        <p14:creationId xmlns:p14="http://schemas.microsoft.com/office/powerpoint/2010/main" val="12805264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1.31 Web Services Directories</a:t>
            </a:r>
          </a:p>
        </p:txBody>
      </p:sp>
      <p:graphicFrame>
        <p:nvGraphicFramePr>
          <p:cNvPr id="4" name="Table 3"/>
          <p:cNvGraphicFramePr>
            <a:graphicFrameLocks noGrp="1"/>
          </p:cNvGraphicFramePr>
          <p:nvPr>
            <p:extLst>
              <p:ext uri="{D42A27DB-BD31-4B8C-83A1-F6EECF244321}">
                <p14:modId xmlns:p14="http://schemas.microsoft.com/office/powerpoint/2010/main" val="1286853733"/>
              </p:ext>
            </p:extLst>
          </p:nvPr>
        </p:nvGraphicFramePr>
        <p:xfrm>
          <a:off x="883920" y="2316922"/>
          <a:ext cx="7376160" cy="1371600"/>
        </p:xfrm>
        <a:graphic>
          <a:graphicData uri="http://schemas.openxmlformats.org/drawingml/2006/table">
            <a:tbl>
              <a:tblPr firstRow="1" bandRow="1">
                <a:tableStyleId>{5940675A-B579-460E-94D1-54222C63F5DA}</a:tableStyleId>
              </a:tblPr>
              <a:tblGrid>
                <a:gridCol w="2247569">
                  <a:extLst>
                    <a:ext uri="{9D8B030D-6E8A-4147-A177-3AD203B41FA5}">
                      <a16:colId xmlns:a16="http://schemas.microsoft.com/office/drawing/2014/main" val="2302330989"/>
                    </a:ext>
                  </a:extLst>
                </a:gridCol>
                <a:gridCol w="5128591">
                  <a:extLst>
                    <a:ext uri="{9D8B030D-6E8A-4147-A177-3AD203B41FA5}">
                      <a16:colId xmlns:a16="http://schemas.microsoft.com/office/drawing/2014/main" val="2006837194"/>
                    </a:ext>
                  </a:extLst>
                </a:gridCol>
              </a:tblGrid>
              <a:tr h="0">
                <a:tc>
                  <a:txBody>
                    <a:bodyPr/>
                    <a:lstStyle/>
                    <a:p>
                      <a:r>
                        <a:rPr lang="en-US" sz="1800" b="1" i="0" u="none" strike="noStrike" cap="none" baseline="0" dirty="0" smtClean="0">
                          <a:solidFill>
                            <a:schemeClr val="tx1"/>
                          </a:solidFill>
                          <a:latin typeface="+mn-lt"/>
                          <a:ea typeface="+mn-ea"/>
                          <a:cs typeface="+mn-cs"/>
                          <a:sym typeface="Arial"/>
                        </a:rPr>
                        <a:t>Directory</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U</a:t>
                      </a:r>
                      <a:r>
                        <a:rPr lang="en-US" sz="100" b="1" i="0" u="none" strike="noStrike" cap="none" baseline="0" dirty="0" smtClean="0">
                          <a:solidFill>
                            <a:schemeClr val="tx1"/>
                          </a:solidFill>
                          <a:latin typeface="+mn-lt"/>
                          <a:ea typeface="+mn-ea"/>
                          <a:cs typeface="+mn-cs"/>
                          <a:sym typeface="Arial"/>
                        </a:rPr>
                        <a:t> </a:t>
                      </a:r>
                      <a:r>
                        <a:rPr lang="en-US" sz="1800" b="1" i="0" u="none" strike="noStrike" cap="none" baseline="0" dirty="0" smtClean="0">
                          <a:solidFill>
                            <a:schemeClr val="tx1"/>
                          </a:solidFill>
                          <a:latin typeface="+mn-lt"/>
                          <a:ea typeface="+mn-ea"/>
                          <a:cs typeface="+mn-cs"/>
                          <a:sym typeface="Arial"/>
                        </a:rPr>
                        <a:t>R</a:t>
                      </a:r>
                      <a:r>
                        <a:rPr lang="en-US" sz="100" b="1" i="0" u="none" strike="noStrike" cap="none" baseline="0" dirty="0" smtClean="0">
                          <a:solidFill>
                            <a:schemeClr val="tx1"/>
                          </a:solidFill>
                          <a:latin typeface="+mn-lt"/>
                          <a:ea typeface="+mn-ea"/>
                          <a:cs typeface="+mn-cs"/>
                          <a:sym typeface="Arial"/>
                        </a:rPr>
                        <a:t> </a:t>
                      </a:r>
                      <a:r>
                        <a:rPr lang="en-US" sz="1800" b="1" i="0" u="none" strike="noStrike" cap="none" baseline="0" dirty="0" smtClean="0">
                          <a:solidFill>
                            <a:schemeClr val="tx1"/>
                          </a:solidFill>
                          <a:latin typeface="+mn-lt"/>
                          <a:ea typeface="+mn-ea"/>
                          <a:cs typeface="+mn-cs"/>
                          <a:sym typeface="Arial"/>
                        </a:rPr>
                        <a:t>L</a:t>
                      </a:r>
                      <a:endParaRPr lang="en-US" sz="1800" b="1" dirty="0"/>
                    </a:p>
                  </a:txBody>
                  <a:tcPr/>
                </a:tc>
                <a:extLst>
                  <a:ext uri="{0D108BD9-81ED-4DB2-BD59-A6C34878D82A}">
                    <a16:rowId xmlns:a16="http://schemas.microsoft.com/office/drawing/2014/main" val="2891186607"/>
                  </a:ext>
                </a:extLst>
              </a:tr>
              <a:tr h="0">
                <a:tc>
                  <a:txBody>
                    <a:bodyPr/>
                    <a:lstStyle/>
                    <a:p>
                      <a:r>
                        <a:rPr lang="en-US" sz="1800" b="0" i="0" u="none" strike="noStrike" cap="none" baseline="0" dirty="0" smtClean="0">
                          <a:solidFill>
                            <a:schemeClr val="tx1"/>
                          </a:solidFill>
                          <a:latin typeface="+mn-lt"/>
                          <a:ea typeface="+mn-ea"/>
                          <a:cs typeface="+mn-cs"/>
                          <a:sym typeface="Arial"/>
                        </a:rPr>
                        <a:t>ProgrammableWeb</a:t>
                      </a:r>
                      <a:endParaRPr lang="en-US" sz="1800" dirty="0"/>
                    </a:p>
                  </a:txBody>
                  <a:tcPr/>
                </a:tc>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hlinkClick r:id="rId2" tooltip="https://www.programmableweb.com/"/>
                        </a:rPr>
                        <a:t>www.programmableweb.com</a:t>
                      </a:r>
                      <a:endParaRPr lang="en-US" sz="1800" dirty="0">
                        <a:latin typeface="Consolas" panose="020B0609020204030204" pitchFamily="49" charset="0"/>
                      </a:endParaRPr>
                    </a:p>
                  </a:txBody>
                  <a:tcPr/>
                </a:tc>
                <a:extLst>
                  <a:ext uri="{0D108BD9-81ED-4DB2-BD59-A6C34878D82A}">
                    <a16:rowId xmlns:a16="http://schemas.microsoft.com/office/drawing/2014/main" val="3665487953"/>
                  </a:ext>
                </a:extLst>
              </a:tr>
              <a:tr h="0">
                <a:tc>
                  <a:txBody>
                    <a:bodyPr/>
                    <a:lstStyle/>
                    <a:p>
                      <a:r>
                        <a:rPr lang="en-US" sz="1800" b="0" i="0" u="none" strike="noStrike" cap="none" baseline="0" dirty="0" smtClean="0">
                          <a:solidFill>
                            <a:schemeClr val="tx1"/>
                          </a:solidFill>
                          <a:latin typeface="+mn-lt"/>
                          <a:ea typeface="+mn-ea"/>
                          <a:cs typeface="+mn-cs"/>
                          <a:sym typeface="Arial"/>
                        </a:rPr>
                        <a:t>Google Code API Directory</a:t>
                      </a:r>
                      <a:endParaRPr lang="en-US" sz="1800" dirty="0"/>
                    </a:p>
                  </a:txBody>
                  <a:tcPr/>
                </a:tc>
                <a:tc>
                  <a:txBody>
                    <a:bodyPr/>
                    <a:lstStyle/>
                    <a:p>
                      <a:r>
                        <a:rPr lang="en-US" sz="1800" b="0" i="0" u="none" strike="noStrike" cap="none" baseline="0" dirty="0" smtClean="0">
                          <a:solidFill>
                            <a:schemeClr val="tx1"/>
                          </a:solidFill>
                          <a:latin typeface="Consolas" panose="020B0609020204030204" pitchFamily="49" charset="0"/>
                          <a:ea typeface="+mn-ea"/>
                          <a:cs typeface="+mn-cs"/>
                          <a:sym typeface="Arial"/>
                        </a:rPr>
                        <a:t>code.google.com/apis/gdata/docs/directory.html</a:t>
                      </a:r>
                      <a:endParaRPr lang="en-US" sz="1800" dirty="0">
                        <a:latin typeface="Consolas" panose="020B0609020204030204" pitchFamily="49" charset="0"/>
                      </a:endParaRPr>
                    </a:p>
                  </a:txBody>
                  <a:tcPr/>
                </a:tc>
                <a:extLst>
                  <a:ext uri="{0D108BD9-81ED-4DB2-BD59-A6C34878D82A}">
                    <a16:rowId xmlns:a16="http://schemas.microsoft.com/office/drawing/2014/main" val="3658520284"/>
                  </a:ext>
                </a:extLst>
              </a:tr>
            </a:tbl>
          </a:graphicData>
        </a:graphic>
      </p:graphicFrame>
    </p:spTree>
    <p:extLst>
      <p:ext uri="{BB962C8B-B14F-4D97-AF65-F5344CB8AC3E}">
        <p14:creationId xmlns:p14="http://schemas.microsoft.com/office/powerpoint/2010/main" val="362132569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1.32 </a:t>
            </a:r>
            <a:r>
              <a:rPr lang="en-US" dirty="0" smtClean="0"/>
              <a:t>A </a:t>
            </a:r>
            <a:r>
              <a:rPr lang="en-US" dirty="0"/>
              <a:t>Few Popular Web Mashups</a:t>
            </a:r>
          </a:p>
        </p:txBody>
      </p:sp>
      <p:graphicFrame>
        <p:nvGraphicFramePr>
          <p:cNvPr id="4" name="Table 3"/>
          <p:cNvGraphicFramePr>
            <a:graphicFrameLocks noGrp="1"/>
          </p:cNvGraphicFramePr>
          <p:nvPr>
            <p:extLst>
              <p:ext uri="{D42A27DB-BD31-4B8C-83A1-F6EECF244321}">
                <p14:modId xmlns:p14="http://schemas.microsoft.com/office/powerpoint/2010/main" val="1884295330"/>
              </p:ext>
            </p:extLst>
          </p:nvPr>
        </p:nvGraphicFramePr>
        <p:xfrm>
          <a:off x="457200" y="1610360"/>
          <a:ext cx="8229600" cy="4693920"/>
        </p:xfrm>
        <a:graphic>
          <a:graphicData uri="http://schemas.openxmlformats.org/drawingml/2006/table">
            <a:tbl>
              <a:tblPr firstRow="1" bandRow="1">
                <a:tableStyleId>{5940675A-B579-460E-94D1-54222C63F5DA}</a:tableStyleId>
              </a:tblPr>
              <a:tblGrid>
                <a:gridCol w="3078480">
                  <a:extLst>
                    <a:ext uri="{9D8B030D-6E8A-4147-A177-3AD203B41FA5}">
                      <a16:colId xmlns:a16="http://schemas.microsoft.com/office/drawing/2014/main" val="1370442909"/>
                    </a:ext>
                  </a:extLst>
                </a:gridCol>
                <a:gridCol w="5151120">
                  <a:extLst>
                    <a:ext uri="{9D8B030D-6E8A-4147-A177-3AD203B41FA5}">
                      <a16:colId xmlns:a16="http://schemas.microsoft.com/office/drawing/2014/main" val="3498160533"/>
                    </a:ext>
                  </a:extLst>
                </a:gridCol>
              </a:tblGrid>
              <a:tr h="0">
                <a:tc>
                  <a:txBody>
                    <a:bodyPr/>
                    <a:lstStyle/>
                    <a:p>
                      <a:r>
                        <a:rPr lang="en-US" sz="1600" b="0" i="0" u="none" strike="noStrike" cap="none" baseline="0" dirty="0" smtClean="0">
                          <a:solidFill>
                            <a:schemeClr val="tx1"/>
                          </a:solidFill>
                          <a:latin typeface="+mn-lt"/>
                          <a:ea typeface="+mn-ea"/>
                          <a:cs typeface="+mn-cs"/>
                          <a:sym typeface="Arial"/>
                        </a:rPr>
                        <a:t>U</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R</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L</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Description</a:t>
                      </a:r>
                      <a:endParaRPr lang="en-US" sz="1600" dirty="0"/>
                    </a:p>
                  </a:txBody>
                  <a:tcPr/>
                </a:tc>
                <a:extLst>
                  <a:ext uri="{0D108BD9-81ED-4DB2-BD59-A6C34878D82A}">
                    <a16:rowId xmlns:a16="http://schemas.microsoft.com/office/drawing/2014/main" val="3463282636"/>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hlinkClick r:id="rId2" tooltip="http://twikle.com/"/>
                        </a:rPr>
                        <a:t>http://twikle.com/</a:t>
                      </a:r>
                      <a:endParaRPr lang="en-US" sz="1600" dirty="0">
                        <a:latin typeface="Consolas" panose="020B0609020204030204" pitchFamily="49" charset="0"/>
                      </a:endParaRPr>
                    </a:p>
                  </a:txBody>
                  <a:tcPr/>
                </a:tc>
                <a:tc>
                  <a:txBody>
                    <a:bodyPr/>
                    <a:lstStyle/>
                    <a:p>
                      <a:r>
                        <a:rPr lang="en-US" sz="1600" b="0" i="0" u="none" strike="noStrike" cap="none" baseline="0" dirty="0" smtClean="0">
                          <a:solidFill>
                            <a:schemeClr val="tx1"/>
                          </a:solidFill>
                          <a:latin typeface="+mn-lt"/>
                          <a:ea typeface="+mn-ea"/>
                          <a:cs typeface="+mn-cs"/>
                          <a:sym typeface="Arial"/>
                        </a:rPr>
                        <a:t>Twikle uses Twitter web services to aggregate popular news stories being shared online.</a:t>
                      </a:r>
                      <a:endParaRPr lang="en-US" sz="1600" dirty="0"/>
                    </a:p>
                  </a:txBody>
                  <a:tcPr/>
                </a:tc>
                <a:extLst>
                  <a:ext uri="{0D108BD9-81ED-4DB2-BD59-A6C34878D82A}">
                    <a16:rowId xmlns:a16="http://schemas.microsoft.com/office/drawing/2014/main" val="4062921118"/>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hlinkClick r:id="rId3" tooltip="https://www.trendsmap.com/"/>
                        </a:rPr>
                        <a:t>http://trendsmap.com/</a:t>
                      </a:r>
                      <a:endParaRPr lang="en-US" sz="1600" dirty="0">
                        <a:latin typeface="Consolas" panose="020B0609020204030204" pitchFamily="49" charset="0"/>
                      </a:endParaRPr>
                    </a:p>
                  </a:txBody>
                  <a:tcPr/>
                </a:tc>
                <a:tc>
                  <a:txBody>
                    <a:bodyPr/>
                    <a:lstStyle/>
                    <a:p>
                      <a:r>
                        <a:rPr lang="en-US" sz="1600" b="0" i="0" u="none" strike="noStrike" cap="none" baseline="0" dirty="0" smtClean="0">
                          <a:solidFill>
                            <a:schemeClr val="tx1"/>
                          </a:solidFill>
                          <a:latin typeface="+mn-lt"/>
                          <a:ea typeface="+mn-ea"/>
                          <a:cs typeface="+mn-cs"/>
                          <a:sym typeface="Arial"/>
                        </a:rPr>
                        <a:t>TrendsMap uses Twitter and Google Maps. It allows you to track tweets by location and view them on a map in real time.</a:t>
                      </a:r>
                      <a:endParaRPr lang="en-US" sz="1600" dirty="0"/>
                    </a:p>
                  </a:txBody>
                  <a:tcPr/>
                </a:tc>
                <a:extLst>
                  <a:ext uri="{0D108BD9-81ED-4DB2-BD59-A6C34878D82A}">
                    <a16:rowId xmlns:a16="http://schemas.microsoft.com/office/drawing/2014/main" val="567992465"/>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hlinkClick r:id=""/>
                        </a:rPr>
                        <a:t>http://www.coindesk.com/price/</a:t>
                      </a:r>
                    </a:p>
                    <a:p>
                      <a:r>
                        <a:rPr lang="en-US" sz="1600" b="0" i="0" u="none" strike="noStrike" cap="none" baseline="0" dirty="0" smtClean="0">
                          <a:solidFill>
                            <a:schemeClr val="tx1"/>
                          </a:solidFill>
                          <a:latin typeface="Consolas" panose="020B0609020204030204" pitchFamily="49" charset="0"/>
                          <a:ea typeface="+mn-ea"/>
                          <a:cs typeface="+mn-cs"/>
                          <a:sym typeface="Arial"/>
                          <a:hlinkClick r:id=""/>
                        </a:rPr>
                        <a:t>bitcoin-price-ticker-widget/</a:t>
                      </a:r>
                      <a:endParaRPr lang="en-US" sz="1600" dirty="0">
                        <a:latin typeface="Consolas" panose="020B0609020204030204" pitchFamily="49" charset="0"/>
                      </a:endParaRPr>
                    </a:p>
                  </a:txBody>
                  <a:tcPr/>
                </a:tc>
                <a:tc>
                  <a:txBody>
                    <a:bodyPr/>
                    <a:lstStyle/>
                    <a:p>
                      <a:r>
                        <a:rPr lang="en-US" sz="1600" b="0" i="0" u="none" strike="noStrike" cap="none" baseline="0" dirty="0" smtClean="0">
                          <a:solidFill>
                            <a:schemeClr val="tx1"/>
                          </a:solidFill>
                          <a:latin typeface="+mn-lt"/>
                          <a:ea typeface="+mn-ea"/>
                          <a:cs typeface="+mn-cs"/>
                          <a:sym typeface="Arial"/>
                        </a:rPr>
                        <a:t>The Bitcoin Price Ticker Widget uses CoinDesk’s APIs to display the real-time Bitcoin price, the day’s high and low prices and a graph of the price fluctuations over the last sixty minutes.</a:t>
                      </a:r>
                      <a:endParaRPr lang="en-US" sz="1600" dirty="0"/>
                    </a:p>
                  </a:txBody>
                  <a:tcPr/>
                </a:tc>
                <a:extLst>
                  <a:ext uri="{0D108BD9-81ED-4DB2-BD59-A6C34878D82A}">
                    <a16:rowId xmlns:a16="http://schemas.microsoft.com/office/drawing/2014/main" val="1161604855"/>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hlinkClick r:id="rId4" tooltip="http://dutranslation.com/"/>
                        </a:rPr>
                        <a:t>http://www.dutranslation.com/</a:t>
                      </a:r>
                      <a:endParaRPr lang="en-US" sz="1600" dirty="0">
                        <a:latin typeface="Consolas" panose="020B0609020204030204" pitchFamily="49" charset="0"/>
                      </a:endParaRPr>
                    </a:p>
                  </a:txBody>
                  <a:tcPr/>
                </a:tc>
                <a:tc>
                  <a:txBody>
                    <a:bodyPr/>
                    <a:lstStyle/>
                    <a:p>
                      <a:r>
                        <a:rPr lang="en-US" sz="1600" b="0" i="0" u="none" strike="noStrike" cap="none" baseline="0" dirty="0" smtClean="0">
                          <a:solidFill>
                            <a:schemeClr val="tx1"/>
                          </a:solidFill>
                          <a:latin typeface="+mn-lt"/>
                          <a:ea typeface="+mn-ea"/>
                          <a:cs typeface="+mn-cs"/>
                          <a:sym typeface="Arial"/>
                        </a:rPr>
                        <a:t>The Double Translation mashup allows you to use</a:t>
                      </a:r>
                    </a:p>
                    <a:p>
                      <a:r>
                        <a:rPr lang="en-US" sz="1600" b="0" i="0" u="none" strike="noStrike" cap="none" baseline="0" dirty="0" smtClean="0">
                          <a:solidFill>
                            <a:schemeClr val="tx1"/>
                          </a:solidFill>
                          <a:latin typeface="+mn-lt"/>
                          <a:ea typeface="+mn-ea"/>
                          <a:cs typeface="+mn-cs"/>
                          <a:sym typeface="Arial"/>
                        </a:rPr>
                        <a:t>Bing and Google translation services simultaneously to translate text to and from over 50 languages. You can then compare the results between the two.</a:t>
                      </a:r>
                      <a:endParaRPr lang="en-US" sz="1600" dirty="0"/>
                    </a:p>
                  </a:txBody>
                  <a:tcPr/>
                </a:tc>
                <a:extLst>
                  <a:ext uri="{0D108BD9-81ED-4DB2-BD59-A6C34878D82A}">
                    <a16:rowId xmlns:a16="http://schemas.microsoft.com/office/drawing/2014/main" val="4066371751"/>
                  </a:ext>
                </a:extLst>
              </a:tr>
              <a:tr h="0">
                <a:tc>
                  <a:txBody>
                    <a:bodyPr/>
                    <a:lstStyle/>
                    <a:p>
                      <a:r>
                        <a:rPr lang="en-US" sz="1600" b="0" i="0" u="none" strike="noStrike" cap="none" baseline="0" dirty="0" smtClean="0">
                          <a:solidFill>
                            <a:schemeClr val="tx1"/>
                          </a:solidFill>
                          <a:latin typeface="Consolas" panose="020B0609020204030204" pitchFamily="49" charset="0"/>
                          <a:ea typeface="+mn-ea"/>
                          <a:cs typeface="+mn-cs"/>
                          <a:sym typeface="Arial"/>
                          <a:hlinkClick r:id="rId5" tooltip="http://musicupdated.com/ZQMoZ/"/>
                        </a:rPr>
                        <a:t>http://musicupdated.com/</a:t>
                      </a:r>
                      <a:endParaRPr lang="en-US" sz="1600" dirty="0">
                        <a:latin typeface="Consolas" panose="020B0609020204030204" pitchFamily="49" charset="0"/>
                      </a:endParaRPr>
                    </a:p>
                  </a:txBody>
                  <a:tcPr/>
                </a:tc>
                <a:tc>
                  <a:txBody>
                    <a:bodyPr/>
                    <a:lstStyle/>
                    <a:p>
                      <a:r>
                        <a:rPr lang="en-US" sz="1600" b="0" i="0" u="none" strike="noStrike" cap="none" baseline="0" dirty="0" smtClean="0">
                          <a:solidFill>
                            <a:schemeClr val="tx1"/>
                          </a:solidFill>
                          <a:latin typeface="+mn-lt"/>
                          <a:ea typeface="+mn-ea"/>
                          <a:cs typeface="+mn-cs"/>
                          <a:sym typeface="Arial"/>
                        </a:rPr>
                        <a:t>Music Updated uses Last.fm and YouTube web services. Use it to track album releases, concert information and more for your favorite artists.</a:t>
                      </a:r>
                      <a:endParaRPr lang="en-US" sz="1600" dirty="0"/>
                    </a:p>
                  </a:txBody>
                  <a:tcPr/>
                </a:tc>
                <a:extLst>
                  <a:ext uri="{0D108BD9-81ED-4DB2-BD59-A6C34878D82A}">
                    <a16:rowId xmlns:a16="http://schemas.microsoft.com/office/drawing/2014/main" val="1622145375"/>
                  </a:ext>
                </a:extLst>
              </a:tr>
            </a:tbl>
          </a:graphicData>
        </a:graphic>
      </p:graphicFrame>
    </p:spTree>
    <p:extLst>
      <p:ext uri="{BB962C8B-B14F-4D97-AF65-F5344CB8AC3E}">
        <p14:creationId xmlns:p14="http://schemas.microsoft.com/office/powerpoint/2010/main" val="378377399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1.13 Some Key Software Development Terminology</a:t>
            </a:r>
          </a:p>
        </p:txBody>
      </p:sp>
      <p:sp>
        <p:nvSpPr>
          <p:cNvPr id="3" name="Text Placeholder 2"/>
          <p:cNvSpPr>
            <a:spLocks noGrp="1"/>
          </p:cNvSpPr>
          <p:nvPr>
            <p:ph type="body" idx="1"/>
          </p:nvPr>
        </p:nvSpPr>
        <p:spPr/>
        <p:txBody>
          <a:bodyPr/>
          <a:lstStyle/>
          <a:p>
            <a:pPr marL="0" indent="0">
              <a:buNone/>
            </a:pPr>
            <a:r>
              <a:rPr lang="en-US" sz="2400" dirty="0">
                <a:latin typeface="+mn-lt"/>
              </a:rPr>
              <a:t>Figure 1.33 lists a number of buzzwords that you’ll hear in the software development </a:t>
            </a:r>
            <a:r>
              <a:rPr lang="en-US" sz="2400" dirty="0" smtClean="0">
                <a:latin typeface="+mn-lt"/>
              </a:rPr>
              <a:t>community.</a:t>
            </a:r>
            <a:endParaRPr lang="en-US" sz="2400" dirty="0">
              <a:latin typeface="+mn-lt"/>
            </a:endParaRPr>
          </a:p>
        </p:txBody>
      </p:sp>
    </p:spTree>
    <p:extLst>
      <p:ext uri="{BB962C8B-B14F-4D97-AF65-F5344CB8AC3E}">
        <p14:creationId xmlns:p14="http://schemas.microsoft.com/office/powerpoint/2010/main" val="17389816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1.33 Software Technologies </a:t>
            </a:r>
            <a:r>
              <a:rPr lang="en-US" sz="2000" b="0" dirty="0" smtClean="0"/>
              <a:t>(1 of 4)</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2570470198"/>
              </p:ext>
            </p:extLst>
          </p:nvPr>
        </p:nvGraphicFramePr>
        <p:xfrm>
          <a:off x="701040" y="1778000"/>
          <a:ext cx="7848600" cy="4023360"/>
        </p:xfrm>
        <a:graphic>
          <a:graphicData uri="http://schemas.openxmlformats.org/drawingml/2006/table">
            <a:tbl>
              <a:tblPr firstRow="1" bandRow="1">
                <a:tableStyleId>{5940675A-B579-460E-94D1-54222C63F5DA}</a:tableStyleId>
              </a:tblPr>
              <a:tblGrid>
                <a:gridCol w="1798320">
                  <a:extLst>
                    <a:ext uri="{9D8B030D-6E8A-4147-A177-3AD203B41FA5}">
                      <a16:colId xmlns:a16="http://schemas.microsoft.com/office/drawing/2014/main" val="814113807"/>
                    </a:ext>
                  </a:extLst>
                </a:gridCol>
                <a:gridCol w="6050280">
                  <a:extLst>
                    <a:ext uri="{9D8B030D-6E8A-4147-A177-3AD203B41FA5}">
                      <a16:colId xmlns:a16="http://schemas.microsoft.com/office/drawing/2014/main" val="3733939913"/>
                    </a:ext>
                  </a:extLst>
                </a:gridCol>
              </a:tblGrid>
              <a:tr h="0">
                <a:tc>
                  <a:txBody>
                    <a:bodyPr/>
                    <a:lstStyle/>
                    <a:p>
                      <a:r>
                        <a:rPr lang="en-US" sz="1600" b="1" i="0" u="none" strike="noStrike" cap="none" baseline="0" dirty="0" smtClean="0">
                          <a:solidFill>
                            <a:schemeClr val="tx1"/>
                          </a:solidFill>
                          <a:latin typeface="+mn-lt"/>
                          <a:ea typeface="+mn-ea"/>
                          <a:cs typeface="+mn-cs"/>
                          <a:sym typeface="Arial"/>
                        </a:rPr>
                        <a:t>Technology</a:t>
                      </a:r>
                      <a:endParaRPr lang="en-US" sz="1600" b="1" dirty="0"/>
                    </a:p>
                  </a:txBody>
                  <a:tcPr/>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dirty="0"/>
                    </a:p>
                  </a:txBody>
                  <a:tcPr/>
                </a:tc>
                <a:extLst>
                  <a:ext uri="{0D108BD9-81ED-4DB2-BD59-A6C34878D82A}">
                    <a16:rowId xmlns:a16="http://schemas.microsoft.com/office/drawing/2014/main" val="1801965838"/>
                  </a:ext>
                </a:extLst>
              </a:tr>
              <a:tr h="0">
                <a:tc>
                  <a:txBody>
                    <a:bodyPr/>
                    <a:lstStyle/>
                    <a:p>
                      <a:r>
                        <a:rPr lang="en-US" sz="1600" b="0" i="0" u="none" strike="noStrike" cap="none" baseline="0" dirty="0" smtClean="0">
                          <a:solidFill>
                            <a:schemeClr val="tx1"/>
                          </a:solidFill>
                          <a:latin typeface="+mn-lt"/>
                          <a:ea typeface="+mn-ea"/>
                          <a:cs typeface="+mn-cs"/>
                          <a:sym typeface="Arial"/>
                        </a:rPr>
                        <a:t>Agile software development</a:t>
                      </a:r>
                      <a:endParaRPr lang="en-US" sz="1600" dirty="0"/>
                    </a:p>
                  </a:txBody>
                  <a:tcPr/>
                </a:tc>
                <a:tc>
                  <a:txBody>
                    <a:bodyPr/>
                    <a:lstStyle/>
                    <a:p>
                      <a:r>
                        <a:rPr lang="en-US" sz="1600" b="1" i="0" u="none" strike="noStrike" cap="none" baseline="0" dirty="0" smtClean="0">
                          <a:solidFill>
                            <a:schemeClr val="tx1"/>
                          </a:solidFill>
                          <a:latin typeface="+mn-lt"/>
                          <a:ea typeface="+mn-ea"/>
                          <a:cs typeface="+mn-cs"/>
                          <a:sym typeface="Arial"/>
                        </a:rPr>
                        <a:t>Agile software development </a:t>
                      </a:r>
                      <a:r>
                        <a:rPr lang="en-US" sz="1600" b="0" i="0" u="none" strike="noStrike" cap="none" baseline="0" dirty="0" smtClean="0">
                          <a:solidFill>
                            <a:schemeClr val="tx1"/>
                          </a:solidFill>
                          <a:latin typeface="+mn-lt"/>
                          <a:ea typeface="+mn-ea"/>
                          <a:cs typeface="+mn-cs"/>
                          <a:sym typeface="Arial"/>
                        </a:rPr>
                        <a:t>is a set of methodologies that try to get software implemented faster and using fewer resources. Check out the Agile Alliance (</a:t>
                      </a:r>
                      <a:r>
                        <a:rPr lang="en-US" sz="1600" b="0" i="0" u="none" strike="noStrike" cap="none" baseline="0" dirty="0" smtClean="0">
                          <a:solidFill>
                            <a:schemeClr val="tx1"/>
                          </a:solidFill>
                          <a:latin typeface="Consolas" panose="020B0609020204030204" pitchFamily="49" charset="0"/>
                          <a:ea typeface="+mn-ea"/>
                          <a:cs typeface="+mn-cs"/>
                          <a:sym typeface="Arial"/>
                          <a:hlinkClick r:id="rId2" tooltip="https://www.agilealliance.org/"/>
                        </a:rPr>
                        <a:t>www.agilealliance.org</a:t>
                      </a:r>
                      <a:r>
                        <a:rPr lang="en-US" sz="1600" b="0" i="0" u="none" strike="noStrike" cap="none" baseline="0" dirty="0" smtClean="0">
                          <a:solidFill>
                            <a:schemeClr val="tx1"/>
                          </a:solidFill>
                          <a:latin typeface="+mn-lt"/>
                          <a:ea typeface="+mn-ea"/>
                          <a:cs typeface="+mn-cs"/>
                          <a:sym typeface="Arial"/>
                        </a:rPr>
                        <a:t>) and the Agile Manifesto (</a:t>
                      </a:r>
                      <a:r>
                        <a:rPr lang="en-US" sz="1600" b="0" i="0" u="none" strike="noStrike" cap="none" baseline="0" dirty="0" smtClean="0">
                          <a:solidFill>
                            <a:schemeClr val="tx1"/>
                          </a:solidFill>
                          <a:latin typeface="Consolas" panose="020B0609020204030204" pitchFamily="49" charset="0"/>
                          <a:ea typeface="+mn-ea"/>
                          <a:cs typeface="+mn-cs"/>
                          <a:sym typeface="Arial"/>
                          <a:hlinkClick r:id="rId3" tooltip="http://agilemanifesto.org/"/>
                        </a:rPr>
                        <a:t>www.agilemanifesto.org</a:t>
                      </a:r>
                      <a:r>
                        <a:rPr lang="en-US" sz="1600" b="0" i="0" u="none" strike="noStrike" cap="none" baseline="0" dirty="0" smtClean="0">
                          <a:solidFill>
                            <a:schemeClr val="tx1"/>
                          </a:solidFill>
                          <a:latin typeface="+mn-lt"/>
                          <a:ea typeface="+mn-ea"/>
                          <a:cs typeface="+mn-cs"/>
                          <a:sym typeface="Arial"/>
                        </a:rPr>
                        <a:t>).</a:t>
                      </a:r>
                      <a:endParaRPr lang="en-US" sz="1600" dirty="0"/>
                    </a:p>
                  </a:txBody>
                  <a:tcPr/>
                </a:tc>
                <a:extLst>
                  <a:ext uri="{0D108BD9-81ED-4DB2-BD59-A6C34878D82A}">
                    <a16:rowId xmlns:a16="http://schemas.microsoft.com/office/drawing/2014/main" val="4158586881"/>
                  </a:ext>
                </a:extLst>
              </a:tr>
              <a:tr h="0">
                <a:tc>
                  <a:txBody>
                    <a:bodyPr/>
                    <a:lstStyle/>
                    <a:p>
                      <a:r>
                        <a:rPr lang="en-US" sz="1600" b="0" i="0" u="none" strike="noStrike" cap="none" baseline="0" dirty="0" smtClean="0">
                          <a:solidFill>
                            <a:schemeClr val="tx1"/>
                          </a:solidFill>
                          <a:latin typeface="+mn-lt"/>
                          <a:ea typeface="+mn-ea"/>
                          <a:cs typeface="+mn-cs"/>
                          <a:sym typeface="Arial"/>
                        </a:rPr>
                        <a:t>Refactoring</a:t>
                      </a:r>
                      <a:endParaRPr lang="en-US" sz="1600" dirty="0"/>
                    </a:p>
                  </a:txBody>
                  <a:tcPr/>
                </a:tc>
                <a:tc>
                  <a:txBody>
                    <a:bodyPr/>
                    <a:lstStyle/>
                    <a:p>
                      <a:r>
                        <a:rPr lang="en-US" sz="1600" b="1" i="0" u="none" strike="noStrike" cap="none" baseline="0" dirty="0" smtClean="0">
                          <a:solidFill>
                            <a:schemeClr val="tx1"/>
                          </a:solidFill>
                          <a:latin typeface="+mn-lt"/>
                          <a:ea typeface="+mn-ea"/>
                          <a:cs typeface="+mn-cs"/>
                          <a:sym typeface="Arial"/>
                        </a:rPr>
                        <a:t>Refactoring </a:t>
                      </a:r>
                      <a:r>
                        <a:rPr lang="en-US" sz="1600" b="0" i="0" u="none" strike="noStrike" cap="none" baseline="0" dirty="0" smtClean="0">
                          <a:solidFill>
                            <a:schemeClr val="tx1"/>
                          </a:solidFill>
                          <a:latin typeface="+mn-lt"/>
                          <a:ea typeface="+mn-ea"/>
                          <a:cs typeface="+mn-cs"/>
                          <a:sym typeface="Arial"/>
                        </a:rPr>
                        <a:t>involves reworking programs to make them clearer and easier to maintain while preserving their correctness and functionality. It’s widely employed with agile development methodologies. Many 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D</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E</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 contain built-in </a:t>
                      </a:r>
                      <a:r>
                        <a:rPr lang="en-US" sz="1600" b="1" i="0" u="none" strike="noStrike" cap="none" baseline="0" dirty="0" smtClean="0">
                          <a:solidFill>
                            <a:schemeClr val="tx1"/>
                          </a:solidFill>
                          <a:latin typeface="+mn-lt"/>
                          <a:ea typeface="+mn-ea"/>
                          <a:cs typeface="+mn-cs"/>
                          <a:sym typeface="Arial"/>
                        </a:rPr>
                        <a:t>refactoring tools</a:t>
                      </a:r>
                      <a:r>
                        <a:rPr lang="en-US" sz="1600" b="0" i="1"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to do major portions of the reworking automatically.</a:t>
                      </a:r>
                      <a:endParaRPr lang="en-US" sz="1600" dirty="0"/>
                    </a:p>
                  </a:txBody>
                  <a:tcPr/>
                </a:tc>
                <a:extLst>
                  <a:ext uri="{0D108BD9-81ED-4DB2-BD59-A6C34878D82A}">
                    <a16:rowId xmlns:a16="http://schemas.microsoft.com/office/drawing/2014/main" val="3658487203"/>
                  </a:ext>
                </a:extLst>
              </a:tr>
              <a:tr h="0">
                <a:tc>
                  <a:txBody>
                    <a:bodyPr/>
                    <a:lstStyle/>
                    <a:p>
                      <a:r>
                        <a:rPr lang="en-US" sz="1600" b="0" i="0" u="none" strike="noStrike" cap="none" baseline="0" dirty="0" smtClean="0">
                          <a:solidFill>
                            <a:schemeClr val="tx1"/>
                          </a:solidFill>
                          <a:latin typeface="+mn-lt"/>
                          <a:ea typeface="+mn-ea"/>
                          <a:cs typeface="+mn-cs"/>
                          <a:sym typeface="Arial"/>
                        </a:rPr>
                        <a:t>Design patterns</a:t>
                      </a:r>
                      <a:endParaRPr lang="en-US" sz="1600" dirty="0"/>
                    </a:p>
                  </a:txBody>
                  <a:tcPr/>
                </a:tc>
                <a:tc>
                  <a:txBody>
                    <a:bodyPr/>
                    <a:lstStyle/>
                    <a:p>
                      <a:r>
                        <a:rPr lang="en-US" sz="1600" b="1" i="0" u="none" strike="noStrike" cap="none" baseline="0" dirty="0" smtClean="0">
                          <a:solidFill>
                            <a:schemeClr val="tx1"/>
                          </a:solidFill>
                          <a:latin typeface="+mn-lt"/>
                          <a:ea typeface="+mn-ea"/>
                          <a:cs typeface="+mn-cs"/>
                          <a:sym typeface="Arial"/>
                        </a:rPr>
                        <a:t>Design patterns </a:t>
                      </a:r>
                      <a:r>
                        <a:rPr lang="en-US" sz="1600" b="0" i="0" u="none" strike="noStrike" cap="none" baseline="0" dirty="0" smtClean="0">
                          <a:solidFill>
                            <a:schemeClr val="tx1"/>
                          </a:solidFill>
                          <a:latin typeface="+mn-lt"/>
                          <a:ea typeface="+mn-ea"/>
                          <a:cs typeface="+mn-cs"/>
                          <a:sym typeface="Arial"/>
                        </a:rPr>
                        <a:t>are proven architectures for constructing flexible and maintainable object-oriented software. The field of design patterns tries to enumerate those recurring patterns, encouraging software designers to </a:t>
                      </a:r>
                      <a:r>
                        <a:rPr lang="en-US" sz="1600" b="1" i="0" u="none" strike="noStrike" cap="none" baseline="0" dirty="0" smtClean="0">
                          <a:solidFill>
                            <a:schemeClr val="tx1"/>
                          </a:solidFill>
                          <a:latin typeface="+mn-lt"/>
                          <a:ea typeface="+mn-ea"/>
                          <a:cs typeface="+mn-cs"/>
                          <a:sym typeface="Arial"/>
                        </a:rPr>
                        <a:t>reuse</a:t>
                      </a:r>
                      <a:r>
                        <a:rPr lang="en-US" sz="1600" b="0" i="1"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them to develop better-quality software using less time, money and effort.</a:t>
                      </a:r>
                      <a:endParaRPr lang="en-US" sz="1600" dirty="0"/>
                    </a:p>
                  </a:txBody>
                  <a:tcPr/>
                </a:tc>
                <a:extLst>
                  <a:ext uri="{0D108BD9-81ED-4DB2-BD59-A6C34878D82A}">
                    <a16:rowId xmlns:a16="http://schemas.microsoft.com/office/drawing/2014/main" val="2386578897"/>
                  </a:ext>
                </a:extLst>
              </a:tr>
            </a:tbl>
          </a:graphicData>
        </a:graphic>
      </p:graphicFrame>
    </p:spTree>
    <p:extLst>
      <p:ext uri="{BB962C8B-B14F-4D97-AF65-F5344CB8AC3E}">
        <p14:creationId xmlns:p14="http://schemas.microsoft.com/office/powerpoint/2010/main" val="141006138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1.33 Software Technologies </a:t>
            </a:r>
            <a:r>
              <a:rPr lang="en-US" sz="2000" b="0" dirty="0" smtClean="0"/>
              <a:t>(2 </a:t>
            </a:r>
            <a:r>
              <a:rPr lang="en-US" sz="2000" b="0" dirty="0"/>
              <a:t>of 4)</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1718718"/>
              </p:ext>
            </p:extLst>
          </p:nvPr>
        </p:nvGraphicFramePr>
        <p:xfrm>
          <a:off x="609600" y="1732280"/>
          <a:ext cx="8077200" cy="2377440"/>
        </p:xfrm>
        <a:graphic>
          <a:graphicData uri="http://schemas.openxmlformats.org/drawingml/2006/table">
            <a:tbl>
              <a:tblPr firstRow="1" bandRow="1">
                <a:tableStyleId>{5940675A-B579-460E-94D1-54222C63F5DA}</a:tableStyleId>
              </a:tblPr>
              <a:tblGrid>
                <a:gridCol w="1706217">
                  <a:extLst>
                    <a:ext uri="{9D8B030D-6E8A-4147-A177-3AD203B41FA5}">
                      <a16:colId xmlns:a16="http://schemas.microsoft.com/office/drawing/2014/main" val="1891571174"/>
                    </a:ext>
                  </a:extLst>
                </a:gridCol>
                <a:gridCol w="6370983">
                  <a:extLst>
                    <a:ext uri="{9D8B030D-6E8A-4147-A177-3AD203B41FA5}">
                      <a16:colId xmlns:a16="http://schemas.microsoft.com/office/drawing/2014/main" val="445569204"/>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tx1"/>
                          </a:solidFill>
                          <a:latin typeface="+mn-lt"/>
                          <a:ea typeface="+mn-ea"/>
                          <a:cs typeface="+mn-cs"/>
                          <a:sym typeface="Arial"/>
                        </a:rPr>
                        <a:t>Technology</a:t>
                      </a:r>
                      <a:endParaRPr lang="en-US" sz="1600"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tx1"/>
                          </a:solidFill>
                          <a:latin typeface="+mn-lt"/>
                          <a:ea typeface="+mn-ea"/>
                          <a:cs typeface="+mn-cs"/>
                          <a:sym typeface="Arial"/>
                        </a:rPr>
                        <a:t>Description</a:t>
                      </a:r>
                      <a:endParaRPr lang="en-US" sz="1600" b="1" dirty="0" smtClean="0"/>
                    </a:p>
                  </a:txBody>
                  <a:tcPr/>
                </a:tc>
                <a:extLst>
                  <a:ext uri="{0D108BD9-81ED-4DB2-BD59-A6C34878D82A}">
                    <a16:rowId xmlns:a16="http://schemas.microsoft.com/office/drawing/2014/main" val="578584469"/>
                  </a:ext>
                </a:extLst>
              </a:tr>
              <a:tr h="0">
                <a:tc>
                  <a:txBody>
                    <a:bodyPr/>
                    <a:lstStyle/>
                    <a:p>
                      <a:r>
                        <a:rPr lang="en-US" sz="1600" b="1" i="0" u="none" strike="noStrike" cap="none" baseline="0" dirty="0" smtClean="0">
                          <a:solidFill>
                            <a:schemeClr val="tx1"/>
                          </a:solidFill>
                          <a:latin typeface="+mn-lt"/>
                          <a:ea typeface="+mn-ea"/>
                          <a:cs typeface="+mn-cs"/>
                          <a:sym typeface="Arial"/>
                        </a:rPr>
                        <a:t>Lamp</a:t>
                      </a:r>
                      <a:endParaRPr lang="en-US" sz="1600" b="1" dirty="0"/>
                    </a:p>
                  </a:txBody>
                  <a:tcPr/>
                </a:tc>
                <a:tc>
                  <a:txBody>
                    <a:bodyPr/>
                    <a:lstStyle/>
                    <a:p>
                      <a:r>
                        <a:rPr lang="en-US" sz="1600" b="1" i="0" u="none" strike="noStrike" cap="none" baseline="0" dirty="0" smtClean="0">
                          <a:solidFill>
                            <a:schemeClr val="tx1"/>
                          </a:solidFill>
                          <a:latin typeface="+mn-lt"/>
                          <a:ea typeface="+mn-ea"/>
                          <a:cs typeface="+mn-cs"/>
                          <a:sym typeface="Arial"/>
                        </a:rPr>
                        <a:t>Lamp </a:t>
                      </a:r>
                      <a:r>
                        <a:rPr lang="en-US" sz="1600" b="0" i="0" u="none" strike="noStrike" cap="none" baseline="0" dirty="0" smtClean="0">
                          <a:solidFill>
                            <a:schemeClr val="tx1"/>
                          </a:solidFill>
                          <a:latin typeface="+mn-lt"/>
                          <a:ea typeface="+mn-ea"/>
                          <a:cs typeface="+mn-cs"/>
                          <a:sym typeface="Arial"/>
                        </a:rPr>
                        <a:t>is an acronym for the open-source technologies that many developers use to build web applications inexpensively—it stands for </a:t>
                      </a:r>
                      <a:r>
                        <a:rPr lang="en-US" sz="1600" b="1" i="0" u="none" strike="noStrike" cap="none" baseline="0" dirty="0" smtClean="0">
                          <a:solidFill>
                            <a:schemeClr val="tx1"/>
                          </a:solidFill>
                          <a:latin typeface="+mn-lt"/>
                          <a:ea typeface="+mn-ea"/>
                          <a:cs typeface="+mn-cs"/>
                          <a:sym typeface="Arial"/>
                        </a:rPr>
                        <a:t>Linux</a:t>
                      </a:r>
                      <a:r>
                        <a:rPr lang="en-US" sz="1600" b="0"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Apache, My</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S</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Q</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L</a:t>
                      </a:r>
                      <a:r>
                        <a:rPr lang="en-US" sz="1600" b="0" i="1"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and </a:t>
                      </a:r>
                      <a:r>
                        <a:rPr lang="en-US" sz="1600" b="1" i="0" u="none" strike="noStrike" cap="none" baseline="0" dirty="0" smtClean="0">
                          <a:solidFill>
                            <a:schemeClr val="tx1"/>
                          </a:solidFill>
                          <a:latin typeface="+mn-lt"/>
                          <a:ea typeface="+mn-ea"/>
                          <a:cs typeface="+mn-cs"/>
                          <a:sym typeface="Arial"/>
                        </a:rPr>
                        <a:t>P</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H</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P </a:t>
                      </a:r>
                      <a:r>
                        <a:rPr lang="en-US" sz="1600" b="0" i="0" u="none" strike="noStrike" cap="none" baseline="0" dirty="0" smtClean="0">
                          <a:solidFill>
                            <a:schemeClr val="tx1"/>
                          </a:solidFill>
                          <a:latin typeface="+mn-lt"/>
                          <a:ea typeface="+mn-ea"/>
                          <a:cs typeface="+mn-cs"/>
                          <a:sym typeface="Arial"/>
                        </a:rPr>
                        <a:t>(or </a:t>
                      </a:r>
                      <a:r>
                        <a:rPr lang="en-US" sz="1600" b="1" i="0" u="none" strike="noStrike" cap="none" baseline="0" dirty="0" smtClean="0">
                          <a:solidFill>
                            <a:schemeClr val="tx1"/>
                          </a:solidFill>
                          <a:latin typeface="+mn-lt"/>
                          <a:ea typeface="+mn-ea"/>
                          <a:cs typeface="+mn-cs"/>
                          <a:sym typeface="Arial"/>
                        </a:rPr>
                        <a:t>Perl </a:t>
                      </a:r>
                      <a:r>
                        <a:rPr lang="en-US" sz="1600" b="0" i="0" u="none" strike="noStrike" cap="none" baseline="0" dirty="0" smtClean="0">
                          <a:solidFill>
                            <a:schemeClr val="tx1"/>
                          </a:solidFill>
                          <a:latin typeface="+mn-lt"/>
                          <a:ea typeface="+mn-ea"/>
                          <a:cs typeface="+mn-cs"/>
                          <a:sym typeface="Arial"/>
                        </a:rPr>
                        <a:t>or </a:t>
                      </a:r>
                      <a:r>
                        <a:rPr lang="en-US" sz="1600" b="1" i="0" u="none" strike="noStrike" cap="none" baseline="0" dirty="0" smtClean="0">
                          <a:solidFill>
                            <a:schemeClr val="tx1"/>
                          </a:solidFill>
                          <a:latin typeface="+mn-lt"/>
                          <a:ea typeface="+mn-ea"/>
                          <a:cs typeface="+mn-cs"/>
                          <a:sym typeface="Arial"/>
                        </a:rPr>
                        <a:t>Python</a:t>
                      </a:r>
                      <a:r>
                        <a:rPr lang="en-US" sz="1600" b="0" i="0" u="none" strike="noStrike" cap="none" baseline="0" dirty="0" smtClean="0">
                          <a:solidFill>
                            <a:schemeClr val="tx1"/>
                          </a:solidFill>
                          <a:latin typeface="+mn-lt"/>
                          <a:ea typeface="+mn-ea"/>
                          <a:cs typeface="+mn-cs"/>
                          <a:sym typeface="Arial"/>
                        </a:rPr>
                        <a:t>—two other popular scripting languages). My</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Q</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L is an open-source database-management system. 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 is the most popular open-source server-side “scripting” language for developing web applications. Apache is the most popular web server software. The equivalent for Windows development is W</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600" b="1" i="0" u="none" strike="noStrike" cap="none" baseline="0" dirty="0" smtClean="0">
                          <a:solidFill>
                            <a:schemeClr val="tx1"/>
                          </a:solidFill>
                          <a:latin typeface="+mn-lt"/>
                          <a:ea typeface="+mn-ea"/>
                          <a:cs typeface="+mn-cs"/>
                          <a:sym typeface="Arial"/>
                        </a:rPr>
                        <a:t>Windows, Apache, My</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S</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Q</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L</a:t>
                      </a:r>
                      <a:r>
                        <a:rPr lang="en-US" sz="1600" b="0" i="1"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and </a:t>
                      </a:r>
                      <a:r>
                        <a:rPr lang="en-US" sz="1600" b="1" i="0" u="none" strike="noStrike" cap="none" baseline="0" dirty="0" smtClean="0">
                          <a:solidFill>
                            <a:schemeClr val="tx1"/>
                          </a:solidFill>
                          <a:latin typeface="+mn-lt"/>
                          <a:ea typeface="+mn-ea"/>
                          <a:cs typeface="+mn-cs"/>
                          <a:sym typeface="Arial"/>
                        </a:rPr>
                        <a:t>P</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H</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P</a:t>
                      </a:r>
                      <a:r>
                        <a:rPr lang="en-US" sz="1600" b="0" i="0" u="none" strike="noStrike" cap="none" baseline="0" dirty="0" smtClean="0">
                          <a:solidFill>
                            <a:schemeClr val="tx1"/>
                          </a:solidFill>
                          <a:latin typeface="+mn-lt"/>
                          <a:ea typeface="+mn-ea"/>
                          <a:cs typeface="+mn-cs"/>
                          <a:sym typeface="Arial"/>
                        </a:rPr>
                        <a:t>.</a:t>
                      </a:r>
                      <a:endParaRPr lang="en-US" sz="1600" dirty="0"/>
                    </a:p>
                  </a:txBody>
                  <a:tcPr/>
                </a:tc>
                <a:extLst>
                  <a:ext uri="{0D108BD9-81ED-4DB2-BD59-A6C34878D82A}">
                    <a16:rowId xmlns:a16="http://schemas.microsoft.com/office/drawing/2014/main" val="2102002006"/>
                  </a:ext>
                </a:extLst>
              </a:tr>
            </a:tbl>
          </a:graphicData>
        </a:graphic>
      </p:graphicFrame>
    </p:spTree>
    <p:extLst>
      <p:ext uri="{BB962C8B-B14F-4D97-AF65-F5344CB8AC3E}">
        <p14:creationId xmlns:p14="http://schemas.microsoft.com/office/powerpoint/2010/main" val="3839771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1.2.1 Moore’s Law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For many decades, hardware costs have fallen </a:t>
            </a:r>
            <a:r>
              <a:rPr lang="en-US" altLang="en-US" sz="2400" kern="1200" dirty="0" smtClean="0">
                <a:solidFill>
                  <a:srgbClr val="000000"/>
                </a:solidFill>
                <a:latin typeface="Arial (Body)"/>
                <a:ea typeface="+mn-ea"/>
                <a:cs typeface="+mn-cs"/>
              </a:rPr>
              <a:t>rapidly.</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Every year or two, the capacities of computers have approximately </a:t>
            </a:r>
            <a:r>
              <a:rPr lang="en-US" altLang="en-US" sz="2400" b="1" kern="1200" dirty="0">
                <a:solidFill>
                  <a:srgbClr val="000000"/>
                </a:solidFill>
                <a:latin typeface="Arial (Body)"/>
                <a:ea typeface="+mn-ea"/>
                <a:cs typeface="+mn-cs"/>
              </a:rPr>
              <a:t>doubled </a:t>
            </a:r>
            <a:r>
              <a:rPr lang="en-US" altLang="en-US" sz="2400" kern="1200" dirty="0" smtClean="0">
                <a:solidFill>
                  <a:srgbClr val="000000"/>
                </a:solidFill>
                <a:latin typeface="Arial (Body)"/>
                <a:ea typeface="+mn-ea"/>
                <a:cs typeface="+mn-cs"/>
              </a:rPr>
              <a:t>inexpensively.</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This trend often is called </a:t>
            </a:r>
            <a:r>
              <a:rPr lang="en-US" altLang="en-US" sz="2400" b="1" kern="1200" dirty="0">
                <a:solidFill>
                  <a:srgbClr val="000000"/>
                </a:solidFill>
                <a:latin typeface="Arial (Body)"/>
                <a:ea typeface="+mn-ea"/>
                <a:cs typeface="+mn-cs"/>
              </a:rPr>
              <a:t>Moore’s Law</a:t>
            </a:r>
            <a:r>
              <a:rPr lang="en-US" altLang="en-US" sz="2400" kern="1200" dirty="0">
                <a:solidFill>
                  <a:srgbClr val="000000"/>
                </a:solidFill>
                <a:latin typeface="Arial (Body)"/>
                <a:ea typeface="+mn-ea"/>
                <a:cs typeface="+mn-cs"/>
              </a:rPr>
              <a:t>, named for the person who identified it in the 1960s, Gordon Moore, co-founder of </a:t>
            </a:r>
            <a:r>
              <a:rPr lang="en-US" altLang="en-US" sz="2400" kern="1200" dirty="0" smtClean="0">
                <a:solidFill>
                  <a:srgbClr val="000000"/>
                </a:solidFill>
                <a:latin typeface="Arial (Body)"/>
                <a:ea typeface="+mn-ea"/>
                <a:cs typeface="+mn-cs"/>
              </a:rPr>
              <a:t>Intel.</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20043118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1.33 Software Technologies </a:t>
            </a:r>
            <a:r>
              <a:rPr lang="en-US" sz="2000" b="0" dirty="0" smtClean="0"/>
              <a:t>(3 </a:t>
            </a:r>
            <a:r>
              <a:rPr lang="en-US" sz="2000" b="0" dirty="0"/>
              <a:t>of 4)</a:t>
            </a:r>
            <a:endParaRPr lang="en-US" dirty="0"/>
          </a:p>
        </p:txBody>
      </p:sp>
      <p:graphicFrame>
        <p:nvGraphicFramePr>
          <p:cNvPr id="4" name="Table 3"/>
          <p:cNvGraphicFramePr>
            <a:graphicFrameLocks noGrp="1"/>
          </p:cNvGraphicFramePr>
          <p:nvPr>
            <p:extLst/>
          </p:nvPr>
        </p:nvGraphicFramePr>
        <p:xfrm>
          <a:off x="457200" y="1625600"/>
          <a:ext cx="8229600" cy="4119880"/>
        </p:xfrm>
        <a:graphic>
          <a:graphicData uri="http://schemas.openxmlformats.org/drawingml/2006/table">
            <a:tbl>
              <a:tblPr firstRow="1" bandRow="1">
                <a:tableStyleId>{5940675A-B579-460E-94D1-54222C63F5DA}</a:tableStyleId>
              </a:tblPr>
              <a:tblGrid>
                <a:gridCol w="1859280">
                  <a:extLst>
                    <a:ext uri="{9D8B030D-6E8A-4147-A177-3AD203B41FA5}">
                      <a16:colId xmlns:a16="http://schemas.microsoft.com/office/drawing/2014/main" val="2940181879"/>
                    </a:ext>
                  </a:extLst>
                </a:gridCol>
                <a:gridCol w="6370320">
                  <a:extLst>
                    <a:ext uri="{9D8B030D-6E8A-4147-A177-3AD203B41FA5}">
                      <a16:colId xmlns:a16="http://schemas.microsoft.com/office/drawing/2014/main" val="410832514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tx1"/>
                          </a:solidFill>
                          <a:latin typeface="+mn-lt"/>
                          <a:ea typeface="+mn-ea"/>
                          <a:cs typeface="+mn-cs"/>
                          <a:sym typeface="Arial"/>
                        </a:rPr>
                        <a:t>Technology</a:t>
                      </a:r>
                      <a:endParaRPr lang="en-US" sz="1600" b="1" dirty="0" smtClean="0"/>
                    </a:p>
                  </a:txBody>
                  <a:tcPr/>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dirty="0"/>
                    </a:p>
                  </a:txBody>
                  <a:tcPr/>
                </a:tc>
                <a:extLst>
                  <a:ext uri="{0D108BD9-81ED-4DB2-BD59-A6C34878D82A}">
                    <a16:rowId xmlns:a16="http://schemas.microsoft.com/office/drawing/2014/main" val="4253446494"/>
                  </a:ext>
                </a:extLst>
              </a:tr>
              <a:tr h="370840">
                <a:tc>
                  <a:txBody>
                    <a:bodyPr/>
                    <a:lstStyle/>
                    <a:p>
                      <a:r>
                        <a:rPr lang="en-US" sz="1600" b="0" i="0" u="none" strike="noStrike" cap="none" baseline="0" dirty="0" smtClean="0">
                          <a:solidFill>
                            <a:schemeClr val="tx1"/>
                          </a:solidFill>
                          <a:latin typeface="+mn-lt"/>
                          <a:ea typeface="+mn-ea"/>
                          <a:cs typeface="+mn-cs"/>
                          <a:sym typeface="Arial"/>
                        </a:rPr>
                        <a:t>Software as a Service (S</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Software has generally been viewed as a product; most software still is offered this way. If you want to run an application, you buy a software package from a software vendor—often a C</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D, D</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V</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D or web download. You then install that software on your computer and run it as needed. As new versions appear, you upgrade your software, often at considerable cost in time and money. This process can become cumbersome for organizations that must maintain tens of thousands of systems on a diverse array of computer equipment. With </a:t>
                      </a:r>
                      <a:r>
                        <a:rPr lang="en-US" sz="1600" b="1" i="0" u="none" strike="noStrike" cap="none" baseline="0" dirty="0" smtClean="0">
                          <a:solidFill>
                            <a:schemeClr val="tx1"/>
                          </a:solidFill>
                          <a:latin typeface="+mn-lt"/>
                          <a:ea typeface="+mn-ea"/>
                          <a:cs typeface="+mn-cs"/>
                          <a:sym typeface="Arial"/>
                        </a:rPr>
                        <a:t>Software as a Service (S</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a</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a</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S)</a:t>
                      </a:r>
                      <a:r>
                        <a:rPr lang="en-US" sz="1600" b="0" i="0" u="none" strike="noStrike" cap="none" baseline="0" dirty="0" smtClean="0">
                          <a:solidFill>
                            <a:schemeClr val="tx1"/>
                          </a:solidFill>
                          <a:latin typeface="+mn-lt"/>
                          <a:ea typeface="+mn-ea"/>
                          <a:cs typeface="+mn-cs"/>
                          <a:sym typeface="Arial"/>
                        </a:rPr>
                        <a:t>, the software runs on servers elsewhere on the Internet. When that server is updated, all clients worldwide see the new capabilities—no local installation is needed. You access the service through a browser. Browsers are quite portable, so you can run the same applications on a wide variety of computers from anywhere in the world. Salesforce.com, Google, and Microsoft’s Office Live and Windows Live all offer S</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p>
                  </a:txBody>
                  <a:tcPr/>
                </a:tc>
                <a:extLst>
                  <a:ext uri="{0D108BD9-81ED-4DB2-BD59-A6C34878D82A}">
                    <a16:rowId xmlns:a16="http://schemas.microsoft.com/office/drawing/2014/main" val="3410373832"/>
                  </a:ext>
                </a:extLst>
              </a:tr>
            </a:tbl>
          </a:graphicData>
        </a:graphic>
      </p:graphicFrame>
    </p:spTree>
    <p:extLst>
      <p:ext uri="{BB962C8B-B14F-4D97-AF65-F5344CB8AC3E}">
        <p14:creationId xmlns:p14="http://schemas.microsoft.com/office/powerpoint/2010/main" val="258961192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1.33 Software Technologies </a:t>
            </a:r>
            <a:r>
              <a:rPr lang="en-US" sz="2000" b="0" dirty="0" smtClean="0"/>
              <a:t>(4 </a:t>
            </a:r>
            <a:r>
              <a:rPr lang="en-US" sz="2000" b="0" dirty="0"/>
              <a:t>of 4)</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44822889"/>
              </p:ext>
            </p:extLst>
          </p:nvPr>
        </p:nvGraphicFramePr>
        <p:xfrm>
          <a:off x="457200" y="1656080"/>
          <a:ext cx="8229600" cy="4272280"/>
        </p:xfrm>
        <a:graphic>
          <a:graphicData uri="http://schemas.openxmlformats.org/drawingml/2006/table">
            <a:tbl>
              <a:tblPr firstRow="1" bandRow="1">
                <a:tableStyleId>{5940675A-B579-460E-94D1-54222C63F5DA}</a:tableStyleId>
              </a:tblPr>
              <a:tblGrid>
                <a:gridCol w="2072640">
                  <a:extLst>
                    <a:ext uri="{9D8B030D-6E8A-4147-A177-3AD203B41FA5}">
                      <a16:colId xmlns:a16="http://schemas.microsoft.com/office/drawing/2014/main" val="2268211732"/>
                    </a:ext>
                  </a:extLst>
                </a:gridCol>
                <a:gridCol w="6156960">
                  <a:extLst>
                    <a:ext uri="{9D8B030D-6E8A-4147-A177-3AD203B41FA5}">
                      <a16:colId xmlns:a16="http://schemas.microsoft.com/office/drawing/2014/main" val="3328947133"/>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baseline="0" dirty="0" smtClean="0">
                          <a:solidFill>
                            <a:schemeClr val="tx1"/>
                          </a:solidFill>
                          <a:latin typeface="+mn-lt"/>
                          <a:ea typeface="+mn-ea"/>
                          <a:cs typeface="+mn-cs"/>
                          <a:sym typeface="Arial"/>
                        </a:rPr>
                        <a:t>Technology</a:t>
                      </a:r>
                      <a:endParaRPr lang="en-US" sz="1400"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baseline="0" dirty="0" smtClean="0">
                          <a:solidFill>
                            <a:schemeClr val="tx1"/>
                          </a:solidFill>
                          <a:latin typeface="+mn-lt"/>
                          <a:ea typeface="+mn-ea"/>
                          <a:cs typeface="+mn-cs"/>
                          <a:sym typeface="Arial"/>
                        </a:rPr>
                        <a:t>Description</a:t>
                      </a:r>
                      <a:endParaRPr lang="en-US" sz="1400" dirty="0" smtClean="0"/>
                    </a:p>
                  </a:txBody>
                  <a:tcPr/>
                </a:tc>
                <a:extLst>
                  <a:ext uri="{0D108BD9-81ED-4DB2-BD59-A6C34878D82A}">
                    <a16:rowId xmlns:a16="http://schemas.microsoft.com/office/drawing/2014/main" val="2333280366"/>
                  </a:ext>
                </a:extLst>
              </a:tr>
              <a:tr h="370840">
                <a:tc>
                  <a:txBody>
                    <a:bodyPr/>
                    <a:lstStyle/>
                    <a:p>
                      <a:r>
                        <a:rPr lang="en-US" sz="1400" b="0" i="0" u="none" strike="noStrike" cap="none" baseline="0" dirty="0" smtClean="0">
                          <a:solidFill>
                            <a:schemeClr val="tx1"/>
                          </a:solidFill>
                          <a:latin typeface="+mn-lt"/>
                          <a:ea typeface="+mn-ea"/>
                          <a:cs typeface="+mn-cs"/>
                          <a:sym typeface="Arial"/>
                        </a:rPr>
                        <a:t>Platform as a Service (P</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S)</a:t>
                      </a:r>
                      <a:endParaRPr lang="en-US" sz="1400" dirty="0"/>
                    </a:p>
                  </a:txBody>
                  <a:tcPr/>
                </a:tc>
                <a:tc>
                  <a:txBody>
                    <a:bodyPr/>
                    <a:lstStyle/>
                    <a:p>
                      <a:r>
                        <a:rPr lang="en-US" sz="1400" b="1" i="0" u="none" strike="noStrike" cap="none" baseline="0" dirty="0" smtClean="0">
                          <a:solidFill>
                            <a:schemeClr val="tx1"/>
                          </a:solidFill>
                          <a:latin typeface="+mn-lt"/>
                          <a:ea typeface="+mn-ea"/>
                          <a:cs typeface="+mn-cs"/>
                          <a:sym typeface="Arial"/>
                        </a:rPr>
                        <a:t>Platform as a Service (P</a:t>
                      </a:r>
                      <a:r>
                        <a:rPr lang="en-US" sz="100" b="1" i="0" u="none" strike="noStrike" cap="none" baseline="0" dirty="0" smtClean="0">
                          <a:solidFill>
                            <a:schemeClr val="tx1"/>
                          </a:solidFill>
                          <a:latin typeface="+mn-lt"/>
                          <a:ea typeface="+mn-ea"/>
                          <a:cs typeface="+mn-cs"/>
                          <a:sym typeface="Arial"/>
                        </a:rPr>
                        <a:t> </a:t>
                      </a:r>
                      <a:r>
                        <a:rPr lang="en-US" sz="1400" b="1" i="0" u="none" strike="noStrike" cap="none" baseline="0" dirty="0" smtClean="0">
                          <a:solidFill>
                            <a:schemeClr val="tx1"/>
                          </a:solidFill>
                          <a:latin typeface="+mn-lt"/>
                          <a:ea typeface="+mn-ea"/>
                          <a:cs typeface="+mn-cs"/>
                          <a:sym typeface="Arial"/>
                        </a:rPr>
                        <a:t>a</a:t>
                      </a:r>
                      <a:r>
                        <a:rPr lang="en-US" sz="100" b="1" i="0" u="none" strike="noStrike" cap="none" baseline="0" dirty="0" smtClean="0">
                          <a:solidFill>
                            <a:schemeClr val="tx1"/>
                          </a:solidFill>
                          <a:latin typeface="+mn-lt"/>
                          <a:ea typeface="+mn-ea"/>
                          <a:cs typeface="+mn-cs"/>
                          <a:sym typeface="Arial"/>
                        </a:rPr>
                        <a:t> </a:t>
                      </a:r>
                      <a:r>
                        <a:rPr lang="en-US" sz="1400" b="1" i="0" u="none" strike="noStrike" cap="none" baseline="0" dirty="0" smtClean="0">
                          <a:solidFill>
                            <a:schemeClr val="tx1"/>
                          </a:solidFill>
                          <a:latin typeface="+mn-lt"/>
                          <a:ea typeface="+mn-ea"/>
                          <a:cs typeface="+mn-cs"/>
                          <a:sym typeface="Arial"/>
                        </a:rPr>
                        <a:t>a</a:t>
                      </a:r>
                      <a:r>
                        <a:rPr lang="en-US" sz="100" b="1" i="0" u="none" strike="noStrike" cap="none" baseline="0" dirty="0" smtClean="0">
                          <a:solidFill>
                            <a:schemeClr val="tx1"/>
                          </a:solidFill>
                          <a:latin typeface="+mn-lt"/>
                          <a:ea typeface="+mn-ea"/>
                          <a:cs typeface="+mn-cs"/>
                          <a:sym typeface="Arial"/>
                        </a:rPr>
                        <a:t> </a:t>
                      </a:r>
                      <a:r>
                        <a:rPr lang="en-US" sz="1400" b="1" i="0" u="none" strike="noStrike" cap="none" baseline="0" dirty="0" smtClean="0">
                          <a:solidFill>
                            <a:schemeClr val="tx1"/>
                          </a:solidFill>
                          <a:latin typeface="+mn-lt"/>
                          <a:ea typeface="+mn-ea"/>
                          <a:cs typeface="+mn-cs"/>
                          <a:sym typeface="Arial"/>
                        </a:rPr>
                        <a:t>S) </a:t>
                      </a:r>
                      <a:r>
                        <a:rPr lang="en-US" sz="1400" b="0" i="0" u="none" strike="noStrike" cap="none" baseline="0" dirty="0" smtClean="0">
                          <a:solidFill>
                            <a:schemeClr val="tx1"/>
                          </a:solidFill>
                          <a:latin typeface="+mn-lt"/>
                          <a:ea typeface="+mn-ea"/>
                          <a:cs typeface="+mn-cs"/>
                          <a:sym typeface="Arial"/>
                        </a:rPr>
                        <a:t>provides a computing platform for developing and running applications as a service over the web, rather than installing the tools on your computer. Some PaaS providers are Google App Engine, Amazon E</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C2 and Windows Azure™.</a:t>
                      </a:r>
                      <a:endParaRPr lang="en-US" sz="1400" dirty="0"/>
                    </a:p>
                  </a:txBody>
                  <a:tcPr/>
                </a:tc>
                <a:extLst>
                  <a:ext uri="{0D108BD9-81ED-4DB2-BD59-A6C34878D82A}">
                    <a16:rowId xmlns:a16="http://schemas.microsoft.com/office/drawing/2014/main" val="3738191147"/>
                  </a:ext>
                </a:extLst>
              </a:tr>
              <a:tr h="370840">
                <a:tc>
                  <a:txBody>
                    <a:bodyPr/>
                    <a:lstStyle/>
                    <a:p>
                      <a:r>
                        <a:rPr lang="en-US" sz="1400" b="0" i="0" u="none" strike="noStrike" cap="none" baseline="0" dirty="0" smtClean="0">
                          <a:solidFill>
                            <a:schemeClr val="tx1"/>
                          </a:solidFill>
                          <a:latin typeface="+mn-lt"/>
                          <a:ea typeface="+mn-ea"/>
                          <a:cs typeface="+mn-cs"/>
                          <a:sym typeface="Arial"/>
                        </a:rPr>
                        <a:t>Cloud computing</a:t>
                      </a:r>
                      <a:endParaRPr lang="en-US" sz="1400" dirty="0"/>
                    </a:p>
                  </a:txBody>
                  <a:tcPr/>
                </a:tc>
                <a:tc>
                  <a:txBody>
                    <a:bodyPr/>
                    <a:lstStyle/>
                    <a:p>
                      <a:r>
                        <a:rPr lang="en-US" sz="1400" b="0" i="0" u="none" strike="noStrike" cap="none" baseline="0" dirty="0" smtClean="0">
                          <a:solidFill>
                            <a:schemeClr val="tx1"/>
                          </a:solidFill>
                          <a:latin typeface="+mn-lt"/>
                          <a:ea typeface="+mn-ea"/>
                          <a:cs typeface="+mn-cs"/>
                          <a:sym typeface="Arial"/>
                        </a:rPr>
                        <a:t>SaaS and PaaS are examples of </a:t>
                      </a:r>
                      <a:r>
                        <a:rPr lang="en-US" sz="1400" b="1" i="0" u="none" strike="noStrike" cap="none" baseline="0" dirty="0" smtClean="0">
                          <a:solidFill>
                            <a:schemeClr val="tx1"/>
                          </a:solidFill>
                          <a:latin typeface="+mn-lt"/>
                          <a:ea typeface="+mn-ea"/>
                          <a:cs typeface="+mn-cs"/>
                          <a:sym typeface="Arial"/>
                        </a:rPr>
                        <a:t>cloud computing</a:t>
                      </a:r>
                      <a:r>
                        <a:rPr lang="en-US" sz="1400" b="0" i="0" u="none" strike="noStrike" cap="none" baseline="0" dirty="0" smtClean="0">
                          <a:solidFill>
                            <a:schemeClr val="tx1"/>
                          </a:solidFill>
                          <a:latin typeface="+mn-lt"/>
                          <a:ea typeface="+mn-ea"/>
                          <a:cs typeface="+mn-cs"/>
                          <a:sym typeface="Arial"/>
                        </a:rPr>
                        <a:t>. You can use software and data stored in the “cloud”—i.e., accessed on remote computers (or servers) via the Internet and available on demand—rather than having it stored locally on your desktop, notebook computer or mobile device. This allows you to increase or decrease computing resources to meet your needs at any given time, which is more cost effective than purchasing hardware to provide enough storage and processing power to meet occasional peak demands. Cloud computing also saves money by shifting to the service provider the burden of managing these apps (such as installing and upgrading the software, security, backups and disaster recovery).</a:t>
                      </a:r>
                      <a:endParaRPr lang="en-US" sz="1400" dirty="0"/>
                    </a:p>
                  </a:txBody>
                  <a:tcPr/>
                </a:tc>
                <a:extLst>
                  <a:ext uri="{0D108BD9-81ED-4DB2-BD59-A6C34878D82A}">
                    <a16:rowId xmlns:a16="http://schemas.microsoft.com/office/drawing/2014/main" val="2429719717"/>
                  </a:ext>
                </a:extLst>
              </a:tr>
              <a:tr h="370840">
                <a:tc>
                  <a:txBody>
                    <a:bodyPr/>
                    <a:lstStyle/>
                    <a:p>
                      <a:r>
                        <a:rPr lang="en-US" sz="1400" b="0" i="0" u="none" strike="noStrike" cap="none" baseline="0" dirty="0" smtClean="0">
                          <a:solidFill>
                            <a:schemeClr val="tx1"/>
                          </a:solidFill>
                          <a:latin typeface="+mn-lt"/>
                          <a:ea typeface="+mn-ea"/>
                          <a:cs typeface="+mn-cs"/>
                          <a:sym typeface="Arial"/>
                        </a:rPr>
                        <a:t>Software Development Kit (S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D</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K)</a:t>
                      </a:r>
                      <a:endParaRPr lang="en-US" sz="1400" dirty="0"/>
                    </a:p>
                  </a:txBody>
                  <a:tcPr/>
                </a:tc>
                <a:tc>
                  <a:txBody>
                    <a:bodyPr/>
                    <a:lstStyle/>
                    <a:p>
                      <a:r>
                        <a:rPr lang="en-US" sz="1400" b="1" i="0" u="none" strike="noStrike" cap="none" baseline="0" dirty="0" smtClean="0">
                          <a:solidFill>
                            <a:schemeClr val="tx1"/>
                          </a:solidFill>
                          <a:latin typeface="+mn-lt"/>
                          <a:ea typeface="+mn-ea"/>
                          <a:cs typeface="+mn-cs"/>
                          <a:sym typeface="Arial"/>
                        </a:rPr>
                        <a:t>Software Development Kits (S</a:t>
                      </a:r>
                      <a:r>
                        <a:rPr lang="en-US" sz="100" b="1" i="0" u="none" strike="noStrike" cap="none" baseline="0" dirty="0" smtClean="0">
                          <a:solidFill>
                            <a:schemeClr val="tx1"/>
                          </a:solidFill>
                          <a:latin typeface="+mn-lt"/>
                          <a:ea typeface="+mn-ea"/>
                          <a:cs typeface="+mn-cs"/>
                          <a:sym typeface="Arial"/>
                        </a:rPr>
                        <a:t> </a:t>
                      </a:r>
                      <a:r>
                        <a:rPr lang="en-US" sz="1400" b="1" i="0" u="none" strike="noStrike" cap="none" baseline="0" dirty="0" smtClean="0">
                          <a:solidFill>
                            <a:schemeClr val="tx1"/>
                          </a:solidFill>
                          <a:latin typeface="+mn-lt"/>
                          <a:ea typeface="+mn-ea"/>
                          <a:cs typeface="+mn-cs"/>
                          <a:sym typeface="Arial"/>
                        </a:rPr>
                        <a:t>D</a:t>
                      </a:r>
                      <a:r>
                        <a:rPr lang="en-US" sz="100" b="1" i="0" u="none" strike="noStrike" cap="none" baseline="0" dirty="0" smtClean="0">
                          <a:solidFill>
                            <a:schemeClr val="tx1"/>
                          </a:solidFill>
                          <a:latin typeface="+mn-lt"/>
                          <a:ea typeface="+mn-ea"/>
                          <a:cs typeface="+mn-cs"/>
                          <a:sym typeface="Arial"/>
                        </a:rPr>
                        <a:t> </a:t>
                      </a:r>
                      <a:r>
                        <a:rPr lang="en-US" sz="1400" b="1" i="0" u="none" strike="noStrike" cap="none" baseline="0" dirty="0" smtClean="0">
                          <a:solidFill>
                            <a:schemeClr val="tx1"/>
                          </a:solidFill>
                          <a:latin typeface="+mn-lt"/>
                          <a:ea typeface="+mn-ea"/>
                          <a:cs typeface="+mn-cs"/>
                          <a:sym typeface="Arial"/>
                        </a:rPr>
                        <a:t>Ks) </a:t>
                      </a:r>
                      <a:r>
                        <a:rPr lang="en-US" sz="1400" b="0" i="0" u="none" strike="noStrike" cap="none" baseline="0" dirty="0" smtClean="0">
                          <a:solidFill>
                            <a:schemeClr val="tx1"/>
                          </a:solidFill>
                          <a:latin typeface="+mn-lt"/>
                          <a:ea typeface="+mn-ea"/>
                          <a:cs typeface="+mn-cs"/>
                          <a:sym typeface="Arial"/>
                        </a:rPr>
                        <a:t>include the tools and documentation developers use to program applications.</a:t>
                      </a:r>
                      <a:endParaRPr lang="en-US" sz="1400" dirty="0"/>
                    </a:p>
                  </a:txBody>
                  <a:tcPr/>
                </a:tc>
                <a:extLst>
                  <a:ext uri="{0D108BD9-81ED-4DB2-BD59-A6C34878D82A}">
                    <a16:rowId xmlns:a16="http://schemas.microsoft.com/office/drawing/2014/main" val="2651945604"/>
                  </a:ext>
                </a:extLst>
              </a:tr>
            </a:tbl>
          </a:graphicData>
        </a:graphic>
      </p:graphicFrame>
    </p:spTree>
    <p:extLst>
      <p:ext uri="{BB962C8B-B14F-4D97-AF65-F5344CB8AC3E}">
        <p14:creationId xmlns:p14="http://schemas.microsoft.com/office/powerpoint/2010/main" val="24573887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1.34 Software Product-Release </a:t>
            </a:r>
            <a:r>
              <a:rPr lang="en-US" dirty="0" smtClean="0"/>
              <a:t>Terminology </a:t>
            </a:r>
            <a:r>
              <a:rPr lang="en-US" sz="2000" b="0" dirty="0" smtClean="0"/>
              <a:t>(1 of 2)</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2622120121"/>
              </p:ext>
            </p:extLst>
          </p:nvPr>
        </p:nvGraphicFramePr>
        <p:xfrm>
          <a:off x="624840" y="1960880"/>
          <a:ext cx="7894320" cy="3779520"/>
        </p:xfrm>
        <a:graphic>
          <a:graphicData uri="http://schemas.openxmlformats.org/drawingml/2006/table">
            <a:tbl>
              <a:tblPr firstRow="1" bandRow="1">
                <a:tableStyleId>{5940675A-B579-460E-94D1-54222C63F5DA}</a:tableStyleId>
              </a:tblPr>
              <a:tblGrid>
                <a:gridCol w="2011680">
                  <a:extLst>
                    <a:ext uri="{9D8B030D-6E8A-4147-A177-3AD203B41FA5}">
                      <a16:colId xmlns:a16="http://schemas.microsoft.com/office/drawing/2014/main" val="3706102625"/>
                    </a:ext>
                  </a:extLst>
                </a:gridCol>
                <a:gridCol w="5882640">
                  <a:extLst>
                    <a:ext uri="{9D8B030D-6E8A-4147-A177-3AD203B41FA5}">
                      <a16:colId xmlns:a16="http://schemas.microsoft.com/office/drawing/2014/main" val="2031580756"/>
                    </a:ext>
                  </a:extLst>
                </a:gridCol>
              </a:tblGrid>
              <a:tr h="0">
                <a:tc>
                  <a:txBody>
                    <a:bodyPr/>
                    <a:lstStyle/>
                    <a:p>
                      <a:r>
                        <a:rPr lang="en-US" sz="1600" b="1" i="0" u="none" strike="noStrike" cap="none" baseline="0" dirty="0" smtClean="0">
                          <a:solidFill>
                            <a:schemeClr val="tx1"/>
                          </a:solidFill>
                          <a:latin typeface="+mn-lt"/>
                          <a:ea typeface="+mn-ea"/>
                          <a:cs typeface="+mn-cs"/>
                          <a:sym typeface="Arial"/>
                        </a:rPr>
                        <a:t>Version</a:t>
                      </a:r>
                      <a:endParaRPr lang="en-US" sz="1600" b="1" dirty="0"/>
                    </a:p>
                  </a:txBody>
                  <a:tcPr/>
                </a:tc>
                <a:tc>
                  <a:txBody>
                    <a:bodyPr/>
                    <a:lstStyle/>
                    <a:p>
                      <a:r>
                        <a:rPr lang="en-US" sz="1600" b="1" i="0" u="none" strike="noStrike" cap="none" baseline="0" dirty="0" smtClean="0">
                          <a:solidFill>
                            <a:schemeClr val="tx1"/>
                          </a:solidFill>
                          <a:latin typeface="+mn-lt"/>
                          <a:ea typeface="+mn-ea"/>
                          <a:cs typeface="+mn-cs"/>
                          <a:sym typeface="Arial"/>
                        </a:rPr>
                        <a:t>Description</a:t>
                      </a:r>
                      <a:endParaRPr lang="en-US" sz="1600" b="1" dirty="0"/>
                    </a:p>
                  </a:txBody>
                  <a:tcPr/>
                </a:tc>
                <a:extLst>
                  <a:ext uri="{0D108BD9-81ED-4DB2-BD59-A6C34878D82A}">
                    <a16:rowId xmlns:a16="http://schemas.microsoft.com/office/drawing/2014/main" val="2206959351"/>
                  </a:ext>
                </a:extLst>
              </a:tr>
              <a:tr h="0">
                <a:tc>
                  <a:txBody>
                    <a:bodyPr/>
                    <a:lstStyle/>
                    <a:p>
                      <a:r>
                        <a:rPr lang="en-US" sz="1600" b="0" i="0" u="none" strike="noStrike" cap="none" baseline="0" dirty="0" smtClean="0">
                          <a:solidFill>
                            <a:schemeClr val="tx1"/>
                          </a:solidFill>
                          <a:latin typeface="+mn-lt"/>
                          <a:ea typeface="+mn-ea"/>
                          <a:cs typeface="+mn-cs"/>
                          <a:sym typeface="Arial"/>
                        </a:rPr>
                        <a:t>Alpha</a:t>
                      </a:r>
                      <a:endParaRPr lang="en-US" sz="1600" dirty="0"/>
                    </a:p>
                  </a:txBody>
                  <a:tcPr/>
                </a:tc>
                <a:tc>
                  <a:txBody>
                    <a:bodyPr/>
                    <a:lstStyle/>
                    <a:p>
                      <a:r>
                        <a:rPr lang="en-US" sz="1600" b="1" i="0" u="none" strike="noStrike" cap="none" baseline="0" dirty="0" smtClean="0">
                          <a:solidFill>
                            <a:schemeClr val="tx1"/>
                          </a:solidFill>
                          <a:latin typeface="+mn-lt"/>
                          <a:ea typeface="+mn-ea"/>
                          <a:cs typeface="+mn-cs"/>
                          <a:sym typeface="Arial"/>
                        </a:rPr>
                        <a:t>Alpha</a:t>
                      </a:r>
                      <a:r>
                        <a:rPr lang="en-US" sz="1600" b="0" i="1"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software is the earliest release of a software product that’s still under active development. Alpha versions are often buggy, incomplete and unstable and are released to a relatively small number of developers for testing new features, getting early feedback, etc.</a:t>
                      </a:r>
                      <a:endParaRPr lang="en-US" sz="1600" dirty="0"/>
                    </a:p>
                  </a:txBody>
                  <a:tcPr/>
                </a:tc>
                <a:extLst>
                  <a:ext uri="{0D108BD9-81ED-4DB2-BD59-A6C34878D82A}">
                    <a16:rowId xmlns:a16="http://schemas.microsoft.com/office/drawing/2014/main" val="2255617907"/>
                  </a:ext>
                </a:extLst>
              </a:tr>
              <a:tr h="0">
                <a:tc>
                  <a:txBody>
                    <a:bodyPr/>
                    <a:lstStyle/>
                    <a:p>
                      <a:r>
                        <a:rPr lang="en-US" sz="1600" b="0" i="0" u="none" strike="noStrike" cap="none" baseline="0" dirty="0" smtClean="0">
                          <a:solidFill>
                            <a:schemeClr val="tx1"/>
                          </a:solidFill>
                          <a:latin typeface="+mn-lt"/>
                          <a:ea typeface="+mn-ea"/>
                          <a:cs typeface="+mn-cs"/>
                          <a:sym typeface="Arial"/>
                        </a:rPr>
                        <a:t>Beta</a:t>
                      </a:r>
                      <a:endParaRPr lang="en-US" sz="1600" dirty="0"/>
                    </a:p>
                  </a:txBody>
                  <a:tcPr/>
                </a:tc>
                <a:tc>
                  <a:txBody>
                    <a:bodyPr/>
                    <a:lstStyle/>
                    <a:p>
                      <a:r>
                        <a:rPr lang="en-US" sz="1600" b="1" i="0" u="none" strike="noStrike" cap="none" baseline="0" dirty="0" smtClean="0">
                          <a:solidFill>
                            <a:schemeClr val="tx1"/>
                          </a:solidFill>
                          <a:latin typeface="+mn-lt"/>
                          <a:ea typeface="+mn-ea"/>
                          <a:cs typeface="+mn-cs"/>
                          <a:sym typeface="Arial"/>
                        </a:rPr>
                        <a:t>Beta</a:t>
                      </a:r>
                      <a:r>
                        <a:rPr lang="en-US" sz="1600" b="0" i="1"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versions are released to a larger number of developers later in the development process after most major bugs have been fixed and new features are nearly complete. Beta software is more stable, but still subject to change.</a:t>
                      </a:r>
                      <a:endParaRPr lang="en-US" sz="1600" dirty="0"/>
                    </a:p>
                  </a:txBody>
                  <a:tcPr/>
                </a:tc>
                <a:extLst>
                  <a:ext uri="{0D108BD9-81ED-4DB2-BD59-A6C34878D82A}">
                    <a16:rowId xmlns:a16="http://schemas.microsoft.com/office/drawing/2014/main" val="1124758365"/>
                  </a:ext>
                </a:extLst>
              </a:tr>
              <a:tr h="0">
                <a:tc>
                  <a:txBody>
                    <a:bodyPr/>
                    <a:lstStyle/>
                    <a:p>
                      <a:r>
                        <a:rPr lang="en-US" sz="1600" b="0" i="0" u="none" strike="noStrike" cap="none" baseline="0" dirty="0" smtClean="0">
                          <a:solidFill>
                            <a:schemeClr val="tx1"/>
                          </a:solidFill>
                          <a:latin typeface="+mn-lt"/>
                          <a:ea typeface="+mn-ea"/>
                          <a:cs typeface="+mn-cs"/>
                          <a:sym typeface="Arial"/>
                        </a:rPr>
                        <a:t>Release candidates</a:t>
                      </a:r>
                      <a:endParaRPr lang="en-US" sz="1600" dirty="0"/>
                    </a:p>
                  </a:txBody>
                  <a:tcPr/>
                </a:tc>
                <a:tc>
                  <a:txBody>
                    <a:bodyPr/>
                    <a:lstStyle/>
                    <a:p>
                      <a:r>
                        <a:rPr lang="en-US" sz="1600" b="1" i="0" u="none" strike="noStrike" cap="none" baseline="0" dirty="0" smtClean="0">
                          <a:solidFill>
                            <a:schemeClr val="tx1"/>
                          </a:solidFill>
                          <a:latin typeface="+mn-lt"/>
                          <a:ea typeface="+mn-ea"/>
                          <a:cs typeface="+mn-cs"/>
                          <a:sym typeface="Arial"/>
                        </a:rPr>
                        <a:t>Release candidates </a:t>
                      </a:r>
                      <a:r>
                        <a:rPr lang="en-US" sz="1600" b="0" i="0" u="none" strike="noStrike" cap="none" baseline="0" dirty="0" smtClean="0">
                          <a:solidFill>
                            <a:schemeClr val="tx1"/>
                          </a:solidFill>
                          <a:latin typeface="+mn-lt"/>
                          <a:ea typeface="+mn-ea"/>
                          <a:cs typeface="+mn-cs"/>
                          <a:sym typeface="Arial"/>
                        </a:rPr>
                        <a:t>are generally </a:t>
                      </a:r>
                      <a:r>
                        <a:rPr lang="en-US" sz="1600" b="1" i="0" u="none" strike="noStrike" cap="none" baseline="0" dirty="0" smtClean="0">
                          <a:solidFill>
                            <a:schemeClr val="tx1"/>
                          </a:solidFill>
                          <a:latin typeface="+mn-lt"/>
                          <a:ea typeface="+mn-ea"/>
                          <a:cs typeface="+mn-cs"/>
                          <a:sym typeface="Arial"/>
                        </a:rPr>
                        <a:t>feature complete</a:t>
                      </a:r>
                      <a:r>
                        <a:rPr lang="en-US" sz="1600" b="0" i="0" u="none" strike="noStrike" cap="none" baseline="0" dirty="0" smtClean="0">
                          <a:solidFill>
                            <a:schemeClr val="tx1"/>
                          </a:solidFill>
                          <a:latin typeface="+mn-lt"/>
                          <a:ea typeface="+mn-ea"/>
                          <a:cs typeface="+mn-cs"/>
                          <a:sym typeface="Arial"/>
                        </a:rPr>
                        <a:t>, (mostly) bug free and ready for use by the community, which provides a diverse testing environment—the software is used on different systems, with varying constraints and for a variety of purposes.</a:t>
                      </a:r>
                      <a:endParaRPr lang="en-US" sz="1600" dirty="0"/>
                    </a:p>
                  </a:txBody>
                  <a:tcPr/>
                </a:tc>
                <a:extLst>
                  <a:ext uri="{0D108BD9-81ED-4DB2-BD59-A6C34878D82A}">
                    <a16:rowId xmlns:a16="http://schemas.microsoft.com/office/drawing/2014/main" val="3244035076"/>
                  </a:ext>
                </a:extLst>
              </a:tr>
            </a:tbl>
          </a:graphicData>
        </a:graphic>
      </p:graphicFrame>
    </p:spTree>
    <p:extLst>
      <p:ext uri="{BB962C8B-B14F-4D97-AF65-F5344CB8AC3E}">
        <p14:creationId xmlns:p14="http://schemas.microsoft.com/office/powerpoint/2010/main" val="421795970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1.34 Software Product-Release Terminology </a:t>
            </a:r>
            <a:r>
              <a:rPr lang="en-US" sz="2000" b="0" dirty="0" smtClean="0"/>
              <a:t>(2 </a:t>
            </a:r>
            <a:r>
              <a:rPr lang="en-US" sz="2000" b="0" dirty="0"/>
              <a:t>of 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7235044"/>
              </p:ext>
            </p:extLst>
          </p:nvPr>
        </p:nvGraphicFramePr>
        <p:xfrm>
          <a:off x="807720" y="1960880"/>
          <a:ext cx="7940040" cy="2712720"/>
        </p:xfrm>
        <a:graphic>
          <a:graphicData uri="http://schemas.openxmlformats.org/drawingml/2006/table">
            <a:tbl>
              <a:tblPr firstRow="1" bandRow="1">
                <a:tableStyleId>{5940675A-B579-460E-94D1-54222C63F5DA}</a:tableStyleId>
              </a:tblPr>
              <a:tblGrid>
                <a:gridCol w="1865906">
                  <a:extLst>
                    <a:ext uri="{9D8B030D-6E8A-4147-A177-3AD203B41FA5}">
                      <a16:colId xmlns:a16="http://schemas.microsoft.com/office/drawing/2014/main" val="1116158294"/>
                    </a:ext>
                  </a:extLst>
                </a:gridCol>
                <a:gridCol w="6074134">
                  <a:extLst>
                    <a:ext uri="{9D8B030D-6E8A-4147-A177-3AD203B41FA5}">
                      <a16:colId xmlns:a16="http://schemas.microsoft.com/office/drawing/2014/main" val="1008005927"/>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tx1"/>
                          </a:solidFill>
                          <a:latin typeface="+mn-lt"/>
                          <a:ea typeface="+mn-ea"/>
                          <a:cs typeface="+mn-cs"/>
                          <a:sym typeface="Arial"/>
                        </a:rPr>
                        <a:t>Version</a:t>
                      </a:r>
                      <a:endParaRPr lang="en-US" sz="1600"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tx1"/>
                          </a:solidFill>
                          <a:latin typeface="+mn-lt"/>
                          <a:ea typeface="+mn-ea"/>
                          <a:cs typeface="+mn-cs"/>
                          <a:sym typeface="Arial"/>
                        </a:rPr>
                        <a:t>Description</a:t>
                      </a:r>
                      <a:endParaRPr lang="en-US" sz="1600" b="1" dirty="0" smtClean="0"/>
                    </a:p>
                  </a:txBody>
                  <a:tcPr/>
                </a:tc>
                <a:extLst>
                  <a:ext uri="{0D108BD9-81ED-4DB2-BD59-A6C34878D82A}">
                    <a16:rowId xmlns:a16="http://schemas.microsoft.com/office/drawing/2014/main" val="2078636965"/>
                  </a:ext>
                </a:extLst>
              </a:tr>
              <a:tr h="0">
                <a:tc>
                  <a:txBody>
                    <a:bodyPr/>
                    <a:lstStyle/>
                    <a:p>
                      <a:r>
                        <a:rPr lang="en-US" sz="1600" b="0" i="0" u="none" strike="noStrike" cap="none" baseline="0" dirty="0" smtClean="0">
                          <a:solidFill>
                            <a:schemeClr val="tx1"/>
                          </a:solidFill>
                          <a:latin typeface="+mn-lt"/>
                          <a:ea typeface="+mn-ea"/>
                          <a:cs typeface="+mn-cs"/>
                          <a:sym typeface="Arial"/>
                        </a:rPr>
                        <a:t>Final release</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Any bugs that appear in the release candidate are corrected, and eventually the final product is released to the general public. Software companies often distribute incremental updates over the Internet.</a:t>
                      </a:r>
                      <a:endParaRPr lang="en-US" sz="1600" dirty="0"/>
                    </a:p>
                  </a:txBody>
                  <a:tcPr/>
                </a:tc>
                <a:extLst>
                  <a:ext uri="{0D108BD9-81ED-4DB2-BD59-A6C34878D82A}">
                    <a16:rowId xmlns:a16="http://schemas.microsoft.com/office/drawing/2014/main" val="1882010425"/>
                  </a:ext>
                </a:extLst>
              </a:tr>
              <a:tr h="0">
                <a:tc>
                  <a:txBody>
                    <a:bodyPr/>
                    <a:lstStyle/>
                    <a:p>
                      <a:r>
                        <a:rPr lang="en-US" sz="1600" b="0" i="0" u="none" strike="noStrike" cap="none" baseline="0" dirty="0" smtClean="0">
                          <a:solidFill>
                            <a:schemeClr val="tx1"/>
                          </a:solidFill>
                          <a:latin typeface="+mn-lt"/>
                          <a:ea typeface="+mn-ea"/>
                          <a:cs typeface="+mn-cs"/>
                          <a:sym typeface="Arial"/>
                        </a:rPr>
                        <a:t>Continuous beta</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Software that’s developed using this approach (for example, Google search or Gmail) generally does not have version numbers. It’s hosted in the </a:t>
                      </a:r>
                      <a:r>
                        <a:rPr lang="en-US" sz="1600" b="1" i="0" u="none" strike="noStrike" cap="none" baseline="0" dirty="0" smtClean="0">
                          <a:solidFill>
                            <a:schemeClr val="tx1"/>
                          </a:solidFill>
                          <a:latin typeface="+mn-lt"/>
                          <a:ea typeface="+mn-ea"/>
                          <a:cs typeface="+mn-cs"/>
                          <a:sym typeface="Arial"/>
                        </a:rPr>
                        <a:t>cloud</a:t>
                      </a:r>
                      <a:r>
                        <a:rPr lang="en-US" sz="1600" b="0" i="1"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(not installed on your computer) and is constantly evolving so that users always have the latest version.</a:t>
                      </a:r>
                      <a:endParaRPr lang="en-US" sz="1600" dirty="0"/>
                    </a:p>
                  </a:txBody>
                  <a:tcPr/>
                </a:tc>
                <a:extLst>
                  <a:ext uri="{0D108BD9-81ED-4DB2-BD59-A6C34878D82A}">
                    <a16:rowId xmlns:a16="http://schemas.microsoft.com/office/drawing/2014/main" val="2255138095"/>
                  </a:ext>
                </a:extLst>
              </a:tr>
            </a:tbl>
          </a:graphicData>
        </a:graphic>
      </p:graphicFrame>
    </p:spTree>
    <p:extLst>
      <p:ext uri="{BB962C8B-B14F-4D97-AF65-F5344CB8AC3E}">
        <p14:creationId xmlns:p14="http://schemas.microsoft.com/office/powerpoint/2010/main" val="423801057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73440" cy="1097279"/>
          </a:xfrm>
        </p:spPr>
        <p:txBody>
          <a:bodyPr/>
          <a:lstStyle/>
          <a:p>
            <a:r>
              <a:rPr lang="en-US" dirty="0"/>
              <a:t>1.14 </a:t>
            </a:r>
            <a:r>
              <a:rPr lang="en-US" dirty="0" smtClean="0"/>
              <a:t>Keeping </a:t>
            </a:r>
            <a:r>
              <a:rPr lang="en-US" dirty="0"/>
              <a:t>Up-To-Date </a:t>
            </a:r>
            <a:r>
              <a:rPr lang="en-US" dirty="0" smtClean="0"/>
              <a:t>with Information </a:t>
            </a:r>
            <a:r>
              <a:rPr lang="en-US" dirty="0"/>
              <a:t>Technologies</a:t>
            </a:r>
          </a:p>
        </p:txBody>
      </p:sp>
      <p:sp>
        <p:nvSpPr>
          <p:cNvPr id="3" name="Text Placeholder 2"/>
          <p:cNvSpPr>
            <a:spLocks noGrp="1"/>
          </p:cNvSpPr>
          <p:nvPr>
            <p:ph type="body" idx="1"/>
          </p:nvPr>
        </p:nvSpPr>
        <p:spPr/>
        <p:txBody>
          <a:bodyPr/>
          <a:lstStyle/>
          <a:p>
            <a:pPr marL="0" indent="0">
              <a:buNone/>
            </a:pPr>
            <a:r>
              <a:rPr lang="en-US" sz="2400" dirty="0">
                <a:latin typeface="+mn-lt"/>
              </a:rPr>
              <a:t>Figure 1.35 lists key technical and business publications that will help you stay </a:t>
            </a:r>
            <a:r>
              <a:rPr lang="en-US" sz="2400" dirty="0" smtClean="0">
                <a:latin typeface="+mn-lt"/>
              </a:rPr>
              <a:t>up-to-date with </a:t>
            </a:r>
            <a:r>
              <a:rPr lang="en-US" sz="2400" dirty="0">
                <a:latin typeface="+mn-lt"/>
              </a:rPr>
              <a:t>the latest news and trends and technology. You can also find a growing list of </a:t>
            </a:r>
            <a:r>
              <a:rPr lang="en-US" sz="2400" dirty="0" smtClean="0">
                <a:latin typeface="+mn-lt"/>
              </a:rPr>
              <a:t>Internet-and </a:t>
            </a:r>
            <a:r>
              <a:rPr lang="en-US" sz="2400" dirty="0">
                <a:latin typeface="+mn-lt"/>
              </a:rPr>
              <a:t>web-related Resource Centers at </a:t>
            </a:r>
            <a:r>
              <a:rPr lang="en-US" sz="2400" dirty="0">
                <a:latin typeface="Consolas" panose="020B0609020204030204" pitchFamily="49" charset="0"/>
                <a:hlinkClick r:id="rId2" tooltip="http://www.deitel.com/ResourceCenters/ResourceCenterList/tabid/56/Default.aspx"/>
              </a:rPr>
              <a:t>www.deitel.com/ResourceCenters.html</a:t>
            </a:r>
            <a:r>
              <a:rPr lang="en-US" sz="2400" dirty="0">
                <a:latin typeface="+mn-lt"/>
              </a:rPr>
              <a:t>.</a:t>
            </a:r>
          </a:p>
        </p:txBody>
      </p:sp>
    </p:spTree>
    <p:extLst>
      <p:ext uri="{BB962C8B-B14F-4D97-AF65-F5344CB8AC3E}">
        <p14:creationId xmlns:p14="http://schemas.microsoft.com/office/powerpoint/2010/main" val="202271671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1.35 Technical and Business Publications </a:t>
            </a:r>
            <a:r>
              <a:rPr lang="en-US" sz="2000" b="0" dirty="0" smtClean="0"/>
              <a:t>(1 of 2)</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3380567117"/>
              </p:ext>
            </p:extLst>
          </p:nvPr>
        </p:nvGraphicFramePr>
        <p:xfrm>
          <a:off x="883920" y="1656080"/>
          <a:ext cx="7620000" cy="4450080"/>
        </p:xfrm>
        <a:graphic>
          <a:graphicData uri="http://schemas.openxmlformats.org/drawingml/2006/table">
            <a:tbl>
              <a:tblPr firstRow="1" bandRow="1">
                <a:tableStyleId>{5940675A-B579-460E-94D1-54222C63F5DA}</a:tableStyleId>
              </a:tblPr>
              <a:tblGrid>
                <a:gridCol w="3810000">
                  <a:extLst>
                    <a:ext uri="{9D8B030D-6E8A-4147-A177-3AD203B41FA5}">
                      <a16:colId xmlns:a16="http://schemas.microsoft.com/office/drawing/2014/main" val="1354401299"/>
                    </a:ext>
                  </a:extLst>
                </a:gridCol>
                <a:gridCol w="3810000">
                  <a:extLst>
                    <a:ext uri="{9D8B030D-6E8A-4147-A177-3AD203B41FA5}">
                      <a16:colId xmlns:a16="http://schemas.microsoft.com/office/drawing/2014/main" val="1502992205"/>
                    </a:ext>
                  </a:extLst>
                </a:gridCol>
              </a:tblGrid>
              <a:tr h="370840">
                <a:tc>
                  <a:txBody>
                    <a:bodyPr/>
                    <a:lstStyle/>
                    <a:p>
                      <a:r>
                        <a:rPr lang="en-US" sz="1600" b="1" i="0" u="none" strike="noStrike" cap="none" baseline="0" dirty="0" smtClean="0">
                          <a:solidFill>
                            <a:schemeClr val="tx1"/>
                          </a:solidFill>
                          <a:latin typeface="+mn-lt"/>
                          <a:ea typeface="+mn-ea"/>
                          <a:cs typeface="+mn-cs"/>
                          <a:sym typeface="Arial"/>
                        </a:rPr>
                        <a:t>Publication</a:t>
                      </a:r>
                      <a:endParaRPr lang="en-US" sz="1600" b="1" dirty="0"/>
                    </a:p>
                  </a:txBody>
                  <a:tcPr/>
                </a:tc>
                <a:tc>
                  <a:txBody>
                    <a:bodyPr/>
                    <a:lstStyle/>
                    <a:p>
                      <a:r>
                        <a:rPr lang="en-US" sz="1600" b="1" i="0" u="none" strike="noStrike" cap="none" baseline="0" dirty="0" smtClean="0">
                          <a:solidFill>
                            <a:schemeClr val="tx1"/>
                          </a:solidFill>
                          <a:latin typeface="+mn-lt"/>
                          <a:ea typeface="+mn-ea"/>
                          <a:cs typeface="+mn-cs"/>
                          <a:sym typeface="Arial"/>
                        </a:rPr>
                        <a:t>U</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R</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L</a:t>
                      </a:r>
                      <a:endParaRPr lang="en-US" sz="1600" b="1" dirty="0"/>
                    </a:p>
                  </a:txBody>
                  <a:tcPr/>
                </a:tc>
                <a:extLst>
                  <a:ext uri="{0D108BD9-81ED-4DB2-BD59-A6C34878D82A}">
                    <a16:rowId xmlns:a16="http://schemas.microsoft.com/office/drawing/2014/main" val="2972554850"/>
                  </a:ext>
                </a:extLst>
              </a:tr>
              <a:tr h="370840">
                <a:tc>
                  <a:txBody>
                    <a:bodyPr/>
                    <a:lstStyle/>
                    <a:p>
                      <a:r>
                        <a:rPr lang="en-US" sz="1600" b="0" i="0" u="none" strike="noStrike" cap="none" baseline="0" dirty="0" smtClean="0">
                          <a:solidFill>
                            <a:schemeClr val="tx1"/>
                          </a:solidFill>
                          <a:latin typeface="+mn-lt"/>
                          <a:ea typeface="+mn-ea"/>
                          <a:cs typeface="+mn-cs"/>
                          <a:sym typeface="Arial"/>
                        </a:rPr>
                        <a:t>AllThingsD</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allthingsd.com</a:t>
                      </a:r>
                      <a:endParaRPr lang="en-US" sz="1600" dirty="0"/>
                    </a:p>
                  </a:txBody>
                  <a:tcPr/>
                </a:tc>
                <a:extLst>
                  <a:ext uri="{0D108BD9-81ED-4DB2-BD59-A6C34878D82A}">
                    <a16:rowId xmlns:a16="http://schemas.microsoft.com/office/drawing/2014/main" val="3308656988"/>
                  </a:ext>
                </a:extLst>
              </a:tr>
              <a:tr h="370840">
                <a:tc>
                  <a:txBody>
                    <a:bodyPr/>
                    <a:lstStyle/>
                    <a:p>
                      <a:r>
                        <a:rPr lang="en-US" sz="1600" b="0" i="0" u="none" strike="noStrike" cap="none" baseline="0" dirty="0" smtClean="0">
                          <a:solidFill>
                            <a:schemeClr val="tx1"/>
                          </a:solidFill>
                          <a:latin typeface="+mn-lt"/>
                          <a:ea typeface="+mn-ea"/>
                          <a:cs typeface="+mn-cs"/>
                          <a:sym typeface="Arial"/>
                        </a:rPr>
                        <a:t>Bloomberg BusinessWeek</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hlinkClick r:id="rId2" tooltip="http://www.bloomberg.com/businessweek/"/>
                        </a:rPr>
                        <a:t>www.businessweek.com</a:t>
                      </a:r>
                      <a:endParaRPr lang="en-US" sz="1600" dirty="0"/>
                    </a:p>
                  </a:txBody>
                  <a:tcPr/>
                </a:tc>
                <a:extLst>
                  <a:ext uri="{0D108BD9-81ED-4DB2-BD59-A6C34878D82A}">
                    <a16:rowId xmlns:a16="http://schemas.microsoft.com/office/drawing/2014/main" val="3685218134"/>
                  </a:ext>
                </a:extLst>
              </a:tr>
              <a:tr h="370840">
                <a:tc>
                  <a:txBody>
                    <a:bodyPr/>
                    <a:lstStyle/>
                    <a:p>
                      <a:r>
                        <a:rPr lang="en-US" sz="1600" b="0" i="0" u="none" strike="noStrike" cap="none" baseline="0" dirty="0" smtClean="0">
                          <a:solidFill>
                            <a:schemeClr val="tx1"/>
                          </a:solidFill>
                          <a:latin typeface="+mn-lt"/>
                          <a:ea typeface="+mn-ea"/>
                          <a:cs typeface="+mn-cs"/>
                          <a:sym typeface="Arial"/>
                        </a:rPr>
                        <a:t>C</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E</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T</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news.cnet.com</a:t>
                      </a:r>
                      <a:endParaRPr lang="en-US" sz="1600" dirty="0"/>
                    </a:p>
                  </a:txBody>
                  <a:tcPr/>
                </a:tc>
                <a:extLst>
                  <a:ext uri="{0D108BD9-81ED-4DB2-BD59-A6C34878D82A}">
                    <a16:rowId xmlns:a16="http://schemas.microsoft.com/office/drawing/2014/main" val="1785108834"/>
                  </a:ext>
                </a:extLst>
              </a:tr>
              <a:tr h="370840">
                <a:tc>
                  <a:txBody>
                    <a:bodyPr/>
                    <a:lstStyle/>
                    <a:p>
                      <a:r>
                        <a:rPr lang="en-US" sz="1600" b="0" i="0" u="none" strike="noStrike" cap="none" baseline="0" dirty="0" smtClean="0">
                          <a:solidFill>
                            <a:schemeClr val="tx1"/>
                          </a:solidFill>
                          <a:latin typeface="+mn-lt"/>
                          <a:ea typeface="+mn-ea"/>
                          <a:cs typeface="+mn-cs"/>
                          <a:sym typeface="Arial"/>
                        </a:rPr>
                        <a:t>Communications of the A</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C</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cacm.acm.org</a:t>
                      </a:r>
                      <a:endParaRPr lang="en-US" sz="1600" dirty="0"/>
                    </a:p>
                  </a:txBody>
                  <a:tcPr/>
                </a:tc>
                <a:extLst>
                  <a:ext uri="{0D108BD9-81ED-4DB2-BD59-A6C34878D82A}">
                    <a16:rowId xmlns:a16="http://schemas.microsoft.com/office/drawing/2014/main" val="3621338799"/>
                  </a:ext>
                </a:extLst>
              </a:tr>
              <a:tr h="370840">
                <a:tc>
                  <a:txBody>
                    <a:bodyPr/>
                    <a:lstStyle/>
                    <a:p>
                      <a:r>
                        <a:rPr lang="en-US" sz="1600" b="0" i="0" u="none" strike="noStrike" cap="none" baseline="0" dirty="0" smtClean="0">
                          <a:solidFill>
                            <a:schemeClr val="tx1"/>
                          </a:solidFill>
                          <a:latin typeface="+mn-lt"/>
                          <a:ea typeface="+mn-ea"/>
                          <a:cs typeface="+mn-cs"/>
                          <a:sym typeface="Arial"/>
                        </a:rPr>
                        <a:t>Computerworld</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hlinkClick r:id="rId3" tooltip="https://www.computerworld.com/"/>
                        </a:rPr>
                        <a:t>www.computerworld.com</a:t>
                      </a:r>
                      <a:endParaRPr lang="en-US" sz="1600" dirty="0"/>
                    </a:p>
                  </a:txBody>
                  <a:tcPr/>
                </a:tc>
                <a:extLst>
                  <a:ext uri="{0D108BD9-81ED-4DB2-BD59-A6C34878D82A}">
                    <a16:rowId xmlns:a16="http://schemas.microsoft.com/office/drawing/2014/main" val="232909565"/>
                  </a:ext>
                </a:extLst>
              </a:tr>
              <a:tr h="370840">
                <a:tc>
                  <a:txBody>
                    <a:bodyPr/>
                    <a:lstStyle/>
                    <a:p>
                      <a:r>
                        <a:rPr lang="en-US" sz="1600" b="0" i="0" u="none" strike="noStrike" cap="none" baseline="0" dirty="0" smtClean="0">
                          <a:solidFill>
                            <a:schemeClr val="tx1"/>
                          </a:solidFill>
                          <a:latin typeface="+mn-lt"/>
                          <a:ea typeface="+mn-ea"/>
                          <a:cs typeface="+mn-cs"/>
                          <a:sym typeface="Arial"/>
                        </a:rPr>
                        <a:t>Engadget</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hlinkClick r:id="rId4" tooltip="www.engadget.com"/>
                        </a:rPr>
                        <a:t>www.engadget.com</a:t>
                      </a:r>
                      <a:endParaRPr lang="en-US" sz="1600" dirty="0"/>
                    </a:p>
                  </a:txBody>
                  <a:tcPr/>
                </a:tc>
                <a:extLst>
                  <a:ext uri="{0D108BD9-81ED-4DB2-BD59-A6C34878D82A}">
                    <a16:rowId xmlns:a16="http://schemas.microsoft.com/office/drawing/2014/main" val="1424117386"/>
                  </a:ext>
                </a:extLst>
              </a:tr>
              <a:tr h="370840">
                <a:tc>
                  <a:txBody>
                    <a:bodyPr/>
                    <a:lstStyle/>
                    <a:p>
                      <a:r>
                        <a:rPr lang="en-US" sz="1600" b="0" i="0" u="none" strike="noStrike" cap="none" baseline="0" dirty="0" smtClean="0">
                          <a:solidFill>
                            <a:schemeClr val="tx1"/>
                          </a:solidFill>
                          <a:latin typeface="+mn-lt"/>
                          <a:ea typeface="+mn-ea"/>
                          <a:cs typeface="+mn-cs"/>
                          <a:sym typeface="Arial"/>
                        </a:rPr>
                        <a:t>eWeek</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hlinkClick r:id="rId5" tooltip="http://www.eweek.com/"/>
                        </a:rPr>
                        <a:t>www.eweek.com</a:t>
                      </a:r>
                      <a:endParaRPr lang="en-US" sz="1600" dirty="0"/>
                    </a:p>
                  </a:txBody>
                  <a:tcPr/>
                </a:tc>
                <a:extLst>
                  <a:ext uri="{0D108BD9-81ED-4DB2-BD59-A6C34878D82A}">
                    <a16:rowId xmlns:a16="http://schemas.microsoft.com/office/drawing/2014/main" val="2539158540"/>
                  </a:ext>
                </a:extLst>
              </a:tr>
              <a:tr h="370840">
                <a:tc>
                  <a:txBody>
                    <a:bodyPr/>
                    <a:lstStyle/>
                    <a:p>
                      <a:r>
                        <a:rPr lang="en-US" sz="1600" b="0" i="0" u="none" strike="noStrike" cap="none" baseline="0" dirty="0" smtClean="0">
                          <a:solidFill>
                            <a:schemeClr val="tx1"/>
                          </a:solidFill>
                          <a:latin typeface="+mn-lt"/>
                          <a:ea typeface="+mn-ea"/>
                          <a:cs typeface="+mn-cs"/>
                          <a:sym typeface="Arial"/>
                        </a:rPr>
                        <a:t>Fast Company</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hlinkClick r:id="rId6" tooltip="https://www.fastcompany.com/"/>
                        </a:rPr>
                        <a:t>www.fastcompany.com</a:t>
                      </a:r>
                      <a:endParaRPr lang="en-US" sz="1600" dirty="0"/>
                    </a:p>
                  </a:txBody>
                  <a:tcPr/>
                </a:tc>
                <a:extLst>
                  <a:ext uri="{0D108BD9-81ED-4DB2-BD59-A6C34878D82A}">
                    <a16:rowId xmlns:a16="http://schemas.microsoft.com/office/drawing/2014/main" val="1870154272"/>
                  </a:ext>
                </a:extLst>
              </a:tr>
              <a:tr h="370840">
                <a:tc>
                  <a:txBody>
                    <a:bodyPr/>
                    <a:lstStyle/>
                    <a:p>
                      <a:r>
                        <a:rPr lang="en-US" sz="1600" b="0" i="0" u="none" strike="noStrike" cap="none" baseline="0" dirty="0" smtClean="0">
                          <a:solidFill>
                            <a:schemeClr val="tx1"/>
                          </a:solidFill>
                          <a:latin typeface="+mn-lt"/>
                          <a:ea typeface="+mn-ea"/>
                          <a:cs typeface="+mn-cs"/>
                          <a:sym typeface="Arial"/>
                        </a:rPr>
                        <a:t>Fortune</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money.cnn.com/magazines/fortune</a:t>
                      </a:r>
                      <a:endParaRPr lang="en-US" sz="1600" dirty="0"/>
                    </a:p>
                  </a:txBody>
                  <a:tcPr/>
                </a:tc>
                <a:extLst>
                  <a:ext uri="{0D108BD9-81ED-4DB2-BD59-A6C34878D82A}">
                    <a16:rowId xmlns:a16="http://schemas.microsoft.com/office/drawing/2014/main" val="1170826988"/>
                  </a:ext>
                </a:extLst>
              </a:tr>
              <a:tr h="370840">
                <a:tc>
                  <a:txBody>
                    <a:bodyPr/>
                    <a:lstStyle/>
                    <a:p>
                      <a:r>
                        <a:rPr lang="en-US" sz="1600" b="0" i="0" u="none" strike="noStrike" cap="none" baseline="0" dirty="0" smtClean="0">
                          <a:solidFill>
                            <a:schemeClr val="tx1"/>
                          </a:solidFill>
                          <a:latin typeface="+mn-lt"/>
                          <a:ea typeface="+mn-ea"/>
                          <a:cs typeface="+mn-cs"/>
                          <a:sym typeface="Arial"/>
                        </a:rPr>
                        <a:t>GigaO</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gigaom.com</a:t>
                      </a:r>
                      <a:endParaRPr lang="en-US" sz="1600" dirty="0"/>
                    </a:p>
                  </a:txBody>
                  <a:tcPr/>
                </a:tc>
                <a:extLst>
                  <a:ext uri="{0D108BD9-81ED-4DB2-BD59-A6C34878D82A}">
                    <a16:rowId xmlns:a16="http://schemas.microsoft.com/office/drawing/2014/main" val="64548729"/>
                  </a:ext>
                </a:extLst>
              </a:tr>
              <a:tr h="370840">
                <a:tc>
                  <a:txBody>
                    <a:bodyPr/>
                    <a:lstStyle/>
                    <a:p>
                      <a:r>
                        <a:rPr lang="en-US" sz="1600" b="0" i="0" u="none" strike="noStrike" cap="none" baseline="0" dirty="0" smtClean="0">
                          <a:solidFill>
                            <a:schemeClr val="tx1"/>
                          </a:solidFill>
                          <a:latin typeface="+mn-lt"/>
                          <a:ea typeface="+mn-ea"/>
                          <a:cs typeface="+mn-cs"/>
                          <a:sym typeface="Arial"/>
                        </a:rPr>
                        <a:t>Hacker News</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news.ycombinator.com</a:t>
                      </a:r>
                      <a:endParaRPr lang="en-US" sz="1600" dirty="0"/>
                    </a:p>
                  </a:txBody>
                  <a:tcPr/>
                </a:tc>
                <a:extLst>
                  <a:ext uri="{0D108BD9-81ED-4DB2-BD59-A6C34878D82A}">
                    <a16:rowId xmlns:a16="http://schemas.microsoft.com/office/drawing/2014/main" val="762547413"/>
                  </a:ext>
                </a:extLst>
              </a:tr>
            </a:tbl>
          </a:graphicData>
        </a:graphic>
      </p:graphicFrame>
    </p:spTree>
    <p:extLst>
      <p:ext uri="{BB962C8B-B14F-4D97-AF65-F5344CB8AC3E}">
        <p14:creationId xmlns:p14="http://schemas.microsoft.com/office/powerpoint/2010/main" val="22789701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1.35 Technical and Business Publications </a:t>
            </a:r>
            <a:r>
              <a:rPr lang="en-US" sz="2000" b="0" dirty="0" smtClean="0"/>
              <a:t>(2 of 2</a:t>
            </a:r>
            <a:r>
              <a:rPr lang="en-US" sz="2000" b="0" dirty="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00274696"/>
              </p:ext>
            </p:extLst>
          </p:nvPr>
        </p:nvGraphicFramePr>
        <p:xfrm>
          <a:off x="762000" y="1554485"/>
          <a:ext cx="7818120" cy="4526275"/>
        </p:xfrm>
        <a:graphic>
          <a:graphicData uri="http://schemas.openxmlformats.org/drawingml/2006/table">
            <a:tbl>
              <a:tblPr firstRow="1" bandRow="1">
                <a:tableStyleId>{5940675A-B579-460E-94D1-54222C63F5DA}</a:tableStyleId>
              </a:tblPr>
              <a:tblGrid>
                <a:gridCol w="2606040">
                  <a:extLst>
                    <a:ext uri="{9D8B030D-6E8A-4147-A177-3AD203B41FA5}">
                      <a16:colId xmlns:a16="http://schemas.microsoft.com/office/drawing/2014/main" val="798134077"/>
                    </a:ext>
                  </a:extLst>
                </a:gridCol>
                <a:gridCol w="5212080">
                  <a:extLst>
                    <a:ext uri="{9D8B030D-6E8A-4147-A177-3AD203B41FA5}">
                      <a16:colId xmlns:a16="http://schemas.microsoft.com/office/drawing/2014/main" val="2674182349"/>
                    </a:ext>
                  </a:extLst>
                </a:gridCol>
              </a:tblGrid>
              <a:tr h="3481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tx1"/>
                          </a:solidFill>
                          <a:latin typeface="+mn-lt"/>
                          <a:ea typeface="+mn-ea"/>
                          <a:cs typeface="+mn-cs"/>
                          <a:sym typeface="Arial"/>
                        </a:rPr>
                        <a:t>Publication</a:t>
                      </a:r>
                      <a:endParaRPr lang="en-US" sz="1600" b="1" dirty="0" smtClean="0"/>
                    </a:p>
                  </a:txBody>
                  <a:tcPr/>
                </a:tc>
                <a:tc>
                  <a:txBody>
                    <a:bodyPr/>
                    <a:lstStyle/>
                    <a:p>
                      <a:r>
                        <a:rPr lang="en-US" sz="1600" b="1" i="0" u="none" strike="noStrike" cap="none" baseline="0" dirty="0" smtClean="0">
                          <a:solidFill>
                            <a:schemeClr val="tx1"/>
                          </a:solidFill>
                          <a:latin typeface="+mn-lt"/>
                          <a:ea typeface="+mn-ea"/>
                          <a:cs typeface="+mn-cs"/>
                          <a:sym typeface="Arial"/>
                        </a:rPr>
                        <a:t>U</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R</a:t>
                      </a:r>
                      <a:r>
                        <a:rPr lang="en-US" sz="100" b="1" i="0" u="none" strike="noStrike" cap="none" baseline="0" dirty="0" smtClean="0">
                          <a:solidFill>
                            <a:schemeClr val="tx1"/>
                          </a:solidFill>
                          <a:latin typeface="+mn-lt"/>
                          <a:ea typeface="+mn-ea"/>
                          <a:cs typeface="+mn-cs"/>
                          <a:sym typeface="Arial"/>
                        </a:rPr>
                        <a:t> </a:t>
                      </a:r>
                      <a:r>
                        <a:rPr lang="en-US" sz="1600" b="1" i="0" u="none" strike="noStrike" cap="none" baseline="0" dirty="0" smtClean="0">
                          <a:solidFill>
                            <a:schemeClr val="tx1"/>
                          </a:solidFill>
                          <a:latin typeface="+mn-lt"/>
                          <a:ea typeface="+mn-ea"/>
                          <a:cs typeface="+mn-cs"/>
                          <a:sym typeface="Arial"/>
                        </a:rPr>
                        <a:t>L</a:t>
                      </a:r>
                      <a:endParaRPr lang="en-US" sz="1600" dirty="0"/>
                    </a:p>
                  </a:txBody>
                  <a:tcPr/>
                </a:tc>
                <a:extLst>
                  <a:ext uri="{0D108BD9-81ED-4DB2-BD59-A6C34878D82A}">
                    <a16:rowId xmlns:a16="http://schemas.microsoft.com/office/drawing/2014/main" val="2921670166"/>
                  </a:ext>
                </a:extLst>
              </a:tr>
              <a:tr h="348175">
                <a:tc>
                  <a:txBody>
                    <a:bodyPr/>
                    <a:lstStyle/>
                    <a:p>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E</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E</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E Computer Magazine</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hlinkClick r:id="rId2" tooltip="http://publications.computer.org/computer-magazine/"/>
                        </a:rPr>
                        <a:t>www.computer.org/portal/web/computingnow/computer</a:t>
                      </a:r>
                      <a:endParaRPr lang="en-US" sz="1600" dirty="0"/>
                    </a:p>
                  </a:txBody>
                  <a:tcPr/>
                </a:tc>
                <a:extLst>
                  <a:ext uri="{0D108BD9-81ED-4DB2-BD59-A6C34878D82A}">
                    <a16:rowId xmlns:a16="http://schemas.microsoft.com/office/drawing/2014/main" val="846387400"/>
                  </a:ext>
                </a:extLst>
              </a:tr>
              <a:tr h="348175">
                <a:tc>
                  <a:txBody>
                    <a:bodyPr/>
                    <a:lstStyle/>
                    <a:p>
                      <a:r>
                        <a:rPr lang="en-US" sz="1600" b="0" i="0" u="none" strike="noStrike" cap="none" baseline="0" dirty="0" smtClean="0">
                          <a:solidFill>
                            <a:schemeClr val="tx1"/>
                          </a:solidFill>
                          <a:latin typeface="+mn-lt"/>
                          <a:ea typeface="+mn-ea"/>
                          <a:cs typeface="+mn-cs"/>
                          <a:sym typeface="Arial"/>
                        </a:rPr>
                        <a:t>InfoWorld</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hlinkClick r:id="rId3" tooltip="https://www.infoworld.com/"/>
                        </a:rPr>
                        <a:t>www.infoworld.com</a:t>
                      </a:r>
                      <a:endParaRPr lang="en-US" sz="1600" dirty="0"/>
                    </a:p>
                  </a:txBody>
                  <a:tcPr/>
                </a:tc>
                <a:extLst>
                  <a:ext uri="{0D108BD9-81ED-4DB2-BD59-A6C34878D82A}">
                    <a16:rowId xmlns:a16="http://schemas.microsoft.com/office/drawing/2014/main" val="1651480858"/>
                  </a:ext>
                </a:extLst>
              </a:tr>
              <a:tr h="348175">
                <a:tc>
                  <a:txBody>
                    <a:bodyPr/>
                    <a:lstStyle/>
                    <a:p>
                      <a:r>
                        <a:rPr lang="en-US" sz="1600" b="0" i="0" u="none" strike="noStrike" cap="none" baseline="0" dirty="0" smtClean="0">
                          <a:solidFill>
                            <a:schemeClr val="tx1"/>
                          </a:solidFill>
                          <a:latin typeface="+mn-lt"/>
                          <a:ea typeface="+mn-ea"/>
                          <a:cs typeface="+mn-cs"/>
                          <a:sym typeface="Arial"/>
                        </a:rPr>
                        <a:t>Mashable</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mashable.com</a:t>
                      </a:r>
                      <a:endParaRPr lang="en-US" sz="1600" dirty="0"/>
                    </a:p>
                  </a:txBody>
                  <a:tcPr/>
                </a:tc>
                <a:extLst>
                  <a:ext uri="{0D108BD9-81ED-4DB2-BD59-A6C34878D82A}">
                    <a16:rowId xmlns:a16="http://schemas.microsoft.com/office/drawing/2014/main" val="2543026897"/>
                  </a:ext>
                </a:extLst>
              </a:tr>
              <a:tr h="348175">
                <a:tc>
                  <a:txBody>
                    <a:bodyPr/>
                    <a:lstStyle/>
                    <a:p>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C</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World</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hlinkClick r:id="rId4" tooltip="https://www.pcworld.com/"/>
                        </a:rPr>
                        <a:t>www.pcworld.com</a:t>
                      </a:r>
                      <a:endParaRPr lang="en-US" sz="1600" dirty="0"/>
                    </a:p>
                  </a:txBody>
                  <a:tcPr/>
                </a:tc>
                <a:extLst>
                  <a:ext uri="{0D108BD9-81ED-4DB2-BD59-A6C34878D82A}">
                    <a16:rowId xmlns:a16="http://schemas.microsoft.com/office/drawing/2014/main" val="871399515"/>
                  </a:ext>
                </a:extLst>
              </a:tr>
              <a:tr h="348175">
                <a:tc>
                  <a:txBody>
                    <a:bodyPr/>
                    <a:lstStyle/>
                    <a:p>
                      <a:r>
                        <a:rPr lang="en-US" sz="16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D Times</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hlinkClick r:id="rId5" tooltip="http://www.sdtimes.com/"/>
                        </a:rPr>
                        <a:t>www.sdtimes.com</a:t>
                      </a:r>
                      <a:endParaRPr lang="en-US" sz="1600" dirty="0"/>
                    </a:p>
                  </a:txBody>
                  <a:tcPr/>
                </a:tc>
                <a:extLst>
                  <a:ext uri="{0D108BD9-81ED-4DB2-BD59-A6C34878D82A}">
                    <a16:rowId xmlns:a16="http://schemas.microsoft.com/office/drawing/2014/main" val="317447125"/>
                  </a:ext>
                </a:extLst>
              </a:tr>
              <a:tr h="348175">
                <a:tc>
                  <a:txBody>
                    <a:bodyPr/>
                    <a:lstStyle/>
                    <a:p>
                      <a:r>
                        <a:rPr lang="en-US" sz="1600" b="0" i="0" u="none" strike="noStrike" cap="none" baseline="0" dirty="0" smtClean="0">
                          <a:solidFill>
                            <a:schemeClr val="tx1"/>
                          </a:solidFill>
                          <a:latin typeface="+mn-lt"/>
                          <a:ea typeface="+mn-ea"/>
                          <a:cs typeface="+mn-cs"/>
                          <a:sym typeface="Arial"/>
                        </a:rPr>
                        <a:t>Slashdot</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slashdot.org</a:t>
                      </a:r>
                      <a:endParaRPr lang="en-US" sz="1600" dirty="0"/>
                    </a:p>
                  </a:txBody>
                  <a:tcPr/>
                </a:tc>
                <a:extLst>
                  <a:ext uri="{0D108BD9-81ED-4DB2-BD59-A6C34878D82A}">
                    <a16:rowId xmlns:a16="http://schemas.microsoft.com/office/drawing/2014/main" val="2587517072"/>
                  </a:ext>
                </a:extLst>
              </a:tr>
              <a:tr h="348175">
                <a:tc>
                  <a:txBody>
                    <a:bodyPr/>
                    <a:lstStyle/>
                    <a:p>
                      <a:r>
                        <a:rPr lang="en-US" sz="1600" b="0" i="0" u="none" strike="noStrike" cap="none" baseline="0" dirty="0" smtClean="0">
                          <a:solidFill>
                            <a:schemeClr val="tx1"/>
                          </a:solidFill>
                          <a:latin typeface="+mn-lt"/>
                          <a:ea typeface="+mn-ea"/>
                          <a:cs typeface="+mn-cs"/>
                          <a:sym typeface="Arial"/>
                        </a:rPr>
                        <a:t>Stack Overflow</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stackoverflow.com</a:t>
                      </a:r>
                      <a:endParaRPr lang="en-US" sz="1600" dirty="0"/>
                    </a:p>
                  </a:txBody>
                  <a:tcPr/>
                </a:tc>
                <a:extLst>
                  <a:ext uri="{0D108BD9-81ED-4DB2-BD59-A6C34878D82A}">
                    <a16:rowId xmlns:a16="http://schemas.microsoft.com/office/drawing/2014/main" val="272993425"/>
                  </a:ext>
                </a:extLst>
              </a:tr>
              <a:tr h="348175">
                <a:tc>
                  <a:txBody>
                    <a:bodyPr/>
                    <a:lstStyle/>
                    <a:p>
                      <a:r>
                        <a:rPr lang="en-US" sz="1600" b="0" i="0" u="none" strike="noStrike" cap="none" baseline="0" dirty="0" smtClean="0">
                          <a:solidFill>
                            <a:schemeClr val="tx1"/>
                          </a:solidFill>
                          <a:latin typeface="+mn-lt"/>
                          <a:ea typeface="+mn-ea"/>
                          <a:cs typeface="+mn-cs"/>
                          <a:sym typeface="Arial"/>
                        </a:rPr>
                        <a:t>Technology Review</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technologyreview.com</a:t>
                      </a:r>
                      <a:endParaRPr lang="en-US" sz="1600" dirty="0"/>
                    </a:p>
                  </a:txBody>
                  <a:tcPr/>
                </a:tc>
                <a:extLst>
                  <a:ext uri="{0D108BD9-81ED-4DB2-BD59-A6C34878D82A}">
                    <a16:rowId xmlns:a16="http://schemas.microsoft.com/office/drawing/2014/main" val="3026994774"/>
                  </a:ext>
                </a:extLst>
              </a:tr>
              <a:tr h="348175">
                <a:tc>
                  <a:txBody>
                    <a:bodyPr/>
                    <a:lstStyle/>
                    <a:p>
                      <a:r>
                        <a:rPr lang="en-US" sz="1600" b="0" i="0" u="none" strike="noStrike" cap="none" baseline="0" dirty="0" smtClean="0">
                          <a:solidFill>
                            <a:schemeClr val="tx1"/>
                          </a:solidFill>
                          <a:latin typeface="+mn-lt"/>
                          <a:ea typeface="+mn-ea"/>
                          <a:cs typeface="+mn-cs"/>
                          <a:sym typeface="Arial"/>
                        </a:rPr>
                        <a:t>Techcrunch</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techcrunch.com</a:t>
                      </a:r>
                      <a:endParaRPr lang="en-US" sz="1600" dirty="0"/>
                    </a:p>
                  </a:txBody>
                  <a:tcPr/>
                </a:tc>
                <a:extLst>
                  <a:ext uri="{0D108BD9-81ED-4DB2-BD59-A6C34878D82A}">
                    <a16:rowId xmlns:a16="http://schemas.microsoft.com/office/drawing/2014/main" val="3512922204"/>
                  </a:ext>
                </a:extLst>
              </a:tr>
              <a:tr h="348175">
                <a:tc>
                  <a:txBody>
                    <a:bodyPr/>
                    <a:lstStyle/>
                    <a:p>
                      <a:r>
                        <a:rPr lang="en-US" sz="1600" b="0" i="0" u="none" strike="noStrike" cap="none" baseline="0" dirty="0" smtClean="0">
                          <a:solidFill>
                            <a:schemeClr val="tx1"/>
                          </a:solidFill>
                          <a:latin typeface="+mn-lt"/>
                          <a:ea typeface="+mn-ea"/>
                          <a:cs typeface="+mn-cs"/>
                          <a:sym typeface="Arial"/>
                        </a:rPr>
                        <a:t>The Next Web</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thenextweb.com</a:t>
                      </a:r>
                      <a:endParaRPr lang="en-US" sz="1600" dirty="0"/>
                    </a:p>
                  </a:txBody>
                  <a:tcPr/>
                </a:tc>
                <a:extLst>
                  <a:ext uri="{0D108BD9-81ED-4DB2-BD59-A6C34878D82A}">
                    <a16:rowId xmlns:a16="http://schemas.microsoft.com/office/drawing/2014/main" val="1268894156"/>
                  </a:ext>
                </a:extLst>
              </a:tr>
              <a:tr h="348175">
                <a:tc>
                  <a:txBody>
                    <a:bodyPr/>
                    <a:lstStyle/>
                    <a:p>
                      <a:r>
                        <a:rPr lang="en-US" sz="1600" b="0" i="0" u="none" strike="noStrike" cap="none" baseline="0" dirty="0" smtClean="0">
                          <a:solidFill>
                            <a:schemeClr val="tx1"/>
                          </a:solidFill>
                          <a:latin typeface="+mn-lt"/>
                          <a:ea typeface="+mn-ea"/>
                          <a:cs typeface="+mn-cs"/>
                          <a:sym typeface="Arial"/>
                        </a:rPr>
                        <a:t>The Verge</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hlinkClick r:id="rId6" tooltip="https://www.theverge.com/"/>
                        </a:rPr>
                        <a:t>www.theverge.com</a:t>
                      </a:r>
                      <a:endParaRPr lang="en-US" sz="1600" dirty="0"/>
                    </a:p>
                  </a:txBody>
                  <a:tcPr/>
                </a:tc>
                <a:extLst>
                  <a:ext uri="{0D108BD9-81ED-4DB2-BD59-A6C34878D82A}">
                    <a16:rowId xmlns:a16="http://schemas.microsoft.com/office/drawing/2014/main" val="2016754260"/>
                  </a:ext>
                </a:extLst>
              </a:tr>
              <a:tr h="348175">
                <a:tc>
                  <a:txBody>
                    <a:bodyPr/>
                    <a:lstStyle/>
                    <a:p>
                      <a:r>
                        <a:rPr lang="en-US" sz="1600" b="0" i="0" u="none" strike="noStrike" cap="none" baseline="0" dirty="0" smtClean="0">
                          <a:solidFill>
                            <a:schemeClr val="tx1"/>
                          </a:solidFill>
                          <a:latin typeface="+mn-lt"/>
                          <a:ea typeface="+mn-ea"/>
                          <a:cs typeface="+mn-cs"/>
                          <a:sym typeface="Arial"/>
                        </a:rPr>
                        <a:t>Wired</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hlinkClick r:id="rId7" tooltip="http://www.wired.com/"/>
                        </a:rPr>
                        <a:t>www.wired.com</a:t>
                      </a:r>
                      <a:endParaRPr lang="en-US" sz="1600" dirty="0"/>
                    </a:p>
                  </a:txBody>
                  <a:tcPr/>
                </a:tc>
                <a:extLst>
                  <a:ext uri="{0D108BD9-81ED-4DB2-BD59-A6C34878D82A}">
                    <a16:rowId xmlns:a16="http://schemas.microsoft.com/office/drawing/2014/main" val="3754093767"/>
                  </a:ext>
                </a:extLst>
              </a:tr>
            </a:tbl>
          </a:graphicData>
        </a:graphic>
      </p:graphicFrame>
    </p:spTree>
    <p:extLst>
      <p:ext uri="{BB962C8B-B14F-4D97-AF65-F5344CB8AC3E}">
        <p14:creationId xmlns:p14="http://schemas.microsoft.com/office/powerpoint/2010/main" val="404523196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no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4105248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1.2.1 Moore’s Law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331651"/>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Moore’s Law and related observations apply especially to the amount of memory that computers have for programs, the amount of secondary storage (such as disk storage) they have to hold programs and data over longer periods of time, and their processor speeds—the speeds at which computers execute their programs (i.e., do their </a:t>
            </a:r>
            <a:r>
              <a:rPr lang="en-US" altLang="en-US" sz="2400" kern="1200" dirty="0" smtClean="0">
                <a:solidFill>
                  <a:srgbClr val="000000"/>
                </a:solidFill>
                <a:latin typeface="Arial (Body)"/>
                <a:ea typeface="+mn-ea"/>
                <a:cs typeface="+mn-cs"/>
              </a:rPr>
              <a:t>work).</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Similar growth has occurred in the communications field.</a:t>
            </a:r>
          </a:p>
        </p:txBody>
      </p:sp>
    </p:spTree>
    <p:extLst>
      <p:ext uri="{BB962C8B-B14F-4D97-AF65-F5344CB8AC3E}">
        <p14:creationId xmlns:p14="http://schemas.microsoft.com/office/powerpoint/2010/main" val="25439288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1.2.1 Moore’s Law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Costs have plummeted as enormous demand for communications bandwidth (i.e., information-carrying capacity) has attracted intense </a:t>
            </a:r>
            <a:r>
              <a:rPr lang="en-US" altLang="en-US" sz="2400" kern="1200" dirty="0" smtClean="0">
                <a:solidFill>
                  <a:srgbClr val="000000"/>
                </a:solidFill>
                <a:latin typeface="Arial (Body)"/>
                <a:ea typeface="+mn-ea"/>
                <a:cs typeface="+mn-cs"/>
              </a:rPr>
              <a:t>competition.</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Such phenomenal improvement is fostering the </a:t>
            </a:r>
            <a:r>
              <a:rPr lang="en-US" altLang="en-US" sz="2400" b="1" kern="1200" dirty="0">
                <a:solidFill>
                  <a:srgbClr val="000000"/>
                </a:solidFill>
                <a:latin typeface="Arial (Body)"/>
                <a:ea typeface="+mn-ea"/>
                <a:cs typeface="+mn-cs"/>
              </a:rPr>
              <a:t>Information Revolution.</a:t>
            </a:r>
          </a:p>
        </p:txBody>
      </p:sp>
    </p:spTree>
    <p:extLst>
      <p:ext uri="{BB962C8B-B14F-4D97-AF65-F5344CB8AC3E}">
        <p14:creationId xmlns:p14="http://schemas.microsoft.com/office/powerpoint/2010/main" val="30959118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1.2.2 Computer Organization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Regardless of differences in physical appearance, computers can be envisioned as divided into various </a:t>
            </a:r>
            <a:r>
              <a:rPr lang="en-US" altLang="en-US" sz="2400" b="1" kern="1200" dirty="0">
                <a:solidFill>
                  <a:srgbClr val="000000"/>
                </a:solidFill>
                <a:latin typeface="Arial (Body)"/>
                <a:ea typeface="+mn-ea"/>
                <a:cs typeface="+mn-cs"/>
              </a:rPr>
              <a:t>logical units </a:t>
            </a:r>
            <a:r>
              <a:rPr lang="en-US" altLang="en-US" sz="2400" kern="1200" dirty="0">
                <a:solidFill>
                  <a:srgbClr val="000000"/>
                </a:solidFill>
                <a:latin typeface="Arial (Body)"/>
                <a:ea typeface="+mn-ea"/>
                <a:cs typeface="+mn-cs"/>
              </a:rPr>
              <a:t>or sections (</a:t>
            </a:r>
            <a:r>
              <a:rPr lang="en-US" altLang="en-US" sz="2400" kern="1200" dirty="0" smtClean="0">
                <a:solidFill>
                  <a:srgbClr val="000000"/>
                </a:solidFill>
                <a:latin typeface="Arial (Body)"/>
                <a:ea typeface="+mn-ea"/>
                <a:cs typeface="+mn-cs"/>
              </a:rPr>
              <a:t>Figure </a:t>
            </a:r>
            <a:r>
              <a:rPr lang="en-US" altLang="en-US" sz="2400" kern="1200" dirty="0">
                <a:solidFill>
                  <a:srgbClr val="000000"/>
                </a:solidFill>
                <a:latin typeface="Arial (Body)"/>
                <a:ea typeface="+mn-ea"/>
                <a:cs typeface="+mn-cs"/>
              </a:rPr>
              <a:t>1.1)</a:t>
            </a:r>
            <a:endParaRPr lang="en-US" altLang="en-US" sz="2400" i="1" kern="1200" dirty="0">
              <a:solidFill>
                <a:srgbClr val="000000"/>
              </a:solidFill>
              <a:latin typeface="Arial (Body)"/>
              <a:ea typeface="+mn-ea"/>
              <a:cs typeface="+mn-cs"/>
            </a:endParaRPr>
          </a:p>
        </p:txBody>
      </p:sp>
    </p:spTree>
    <p:extLst>
      <p:ext uri="{BB962C8B-B14F-4D97-AF65-F5344CB8AC3E}">
        <p14:creationId xmlns:p14="http://schemas.microsoft.com/office/powerpoint/2010/main" val="10037284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67486" cy="1097279"/>
          </a:xfrm>
        </p:spPr>
        <p:txBody>
          <a:bodyPr/>
          <a:lstStyle/>
          <a:p>
            <a:r>
              <a:rPr lang="en-IN" dirty="0" smtClean="0"/>
              <a:t>Figure 1.1 Logical Units of a Computer </a:t>
            </a:r>
            <a:r>
              <a:rPr lang="en-IN" sz="2000" b="0" dirty="0" smtClean="0"/>
              <a:t>(1 of 5)</a:t>
            </a:r>
            <a:endParaRPr lang="en-IN" sz="2000" b="0" dirty="0"/>
          </a:p>
        </p:txBody>
      </p:sp>
      <p:graphicFrame>
        <p:nvGraphicFramePr>
          <p:cNvPr id="6" name="Table 5"/>
          <p:cNvGraphicFramePr>
            <a:graphicFrameLocks noGrp="1"/>
          </p:cNvGraphicFramePr>
          <p:nvPr>
            <p:extLst>
              <p:ext uri="{D42A27DB-BD31-4B8C-83A1-F6EECF244321}">
                <p14:modId xmlns:p14="http://schemas.microsoft.com/office/powerpoint/2010/main" val="663745177"/>
              </p:ext>
            </p:extLst>
          </p:nvPr>
        </p:nvGraphicFramePr>
        <p:xfrm>
          <a:off x="457197" y="1894114"/>
          <a:ext cx="8367488" cy="4119880"/>
        </p:xfrm>
        <a:graphic>
          <a:graphicData uri="http://schemas.openxmlformats.org/drawingml/2006/table">
            <a:tbl>
              <a:tblPr firstRow="1" bandRow="1">
                <a:tableStyleId>{2D5ABB26-0587-4C30-8999-92F81FD0307C}</a:tableStyleId>
              </a:tblPr>
              <a:tblGrid>
                <a:gridCol w="1386117">
                  <a:extLst>
                    <a:ext uri="{9D8B030D-6E8A-4147-A177-3AD203B41FA5}">
                      <a16:colId xmlns:a16="http://schemas.microsoft.com/office/drawing/2014/main" val="2220482282"/>
                    </a:ext>
                  </a:extLst>
                </a:gridCol>
                <a:gridCol w="6981371">
                  <a:extLst>
                    <a:ext uri="{9D8B030D-6E8A-4147-A177-3AD203B41FA5}">
                      <a16:colId xmlns:a16="http://schemas.microsoft.com/office/drawing/2014/main" val="1577008879"/>
                    </a:ext>
                  </a:extLst>
                </a:gridCol>
              </a:tblGrid>
              <a:tr h="370840">
                <a:tc>
                  <a:txBody>
                    <a:bodyPr/>
                    <a:lstStyle/>
                    <a:p>
                      <a:r>
                        <a:rPr lang="en-IN" sz="1600" b="1" i="0" u="none" strike="noStrike" cap="none" baseline="0" dirty="0" smtClean="0">
                          <a:solidFill>
                            <a:schemeClr val="tx1"/>
                          </a:solidFill>
                          <a:latin typeface="+mn-lt"/>
                          <a:ea typeface="+mn-ea"/>
                          <a:cs typeface="+mn-cs"/>
                          <a:sym typeface="Arial"/>
                        </a:rPr>
                        <a:t>Logical unit</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i="0" u="none" strike="noStrike" cap="none" baseline="0" dirty="0" smtClean="0">
                          <a:solidFill>
                            <a:schemeClr val="tx1"/>
                          </a:solidFill>
                          <a:latin typeface="+mn-lt"/>
                          <a:ea typeface="+mn-ea"/>
                          <a:cs typeface="+mn-cs"/>
                          <a:sym typeface="Arial"/>
                        </a:rPr>
                        <a:t>Description</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888326"/>
                  </a:ext>
                </a:extLst>
              </a:tr>
              <a:tr h="370840">
                <a:tc>
                  <a:txBody>
                    <a:bodyPr/>
                    <a:lstStyle/>
                    <a:p>
                      <a:r>
                        <a:rPr lang="en-IN" sz="1600" b="1" i="0" u="none" strike="noStrike" cap="none" baseline="0" dirty="0" smtClean="0">
                          <a:solidFill>
                            <a:schemeClr val="tx1"/>
                          </a:solidFill>
                          <a:latin typeface="+mn-lt"/>
                          <a:ea typeface="+mn-ea"/>
                          <a:cs typeface="+mn-cs"/>
                          <a:sym typeface="Arial"/>
                        </a:rPr>
                        <a:t>Input unit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This “receiving” section obtains information (data and computer programs)</a:t>
                      </a:r>
                    </a:p>
                    <a:p>
                      <a:r>
                        <a:rPr lang="en-IN" sz="1600" b="0" i="0" u="none" strike="noStrike" cap="none" baseline="0" dirty="0" smtClean="0">
                          <a:solidFill>
                            <a:schemeClr val="tx1"/>
                          </a:solidFill>
                          <a:latin typeface="+mn-lt"/>
                          <a:ea typeface="+mn-ea"/>
                          <a:cs typeface="+mn-cs"/>
                          <a:sym typeface="Arial"/>
                        </a:rPr>
                        <a:t>from </a:t>
                      </a:r>
                      <a:r>
                        <a:rPr lang="en-IN" sz="1600" b="1" i="0" u="none" strike="noStrike" cap="none" baseline="0" dirty="0" smtClean="0">
                          <a:solidFill>
                            <a:schemeClr val="tx1"/>
                          </a:solidFill>
                          <a:latin typeface="+mn-lt"/>
                          <a:ea typeface="+mn-ea"/>
                          <a:cs typeface="+mn-cs"/>
                          <a:sym typeface="Arial"/>
                        </a:rPr>
                        <a:t>input devices </a:t>
                      </a:r>
                      <a:r>
                        <a:rPr lang="en-IN" sz="1600" b="0" i="0" u="none" strike="noStrike" cap="none" baseline="0" dirty="0" smtClean="0">
                          <a:solidFill>
                            <a:schemeClr val="tx1"/>
                          </a:solidFill>
                          <a:latin typeface="+mn-lt"/>
                          <a:ea typeface="+mn-ea"/>
                          <a:cs typeface="+mn-cs"/>
                          <a:sym typeface="Arial"/>
                        </a:rPr>
                        <a:t>and places it at the disposal of the other units for processing. Most user input is entered into computers through keyboards, touch screens and mouse devices. Other forms of input include receiving voice commands, scanning images and barcodes, reading from secondary storage devices (such as hard drives, D</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V</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D drives, Blu-ray Disc™ drives and U</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S</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 flash drives—also called “thumb drives” or “memory sticks”), receiving video from a webcam and having your computer receive information from the Internet (such as when you stream videos from YouTube</a:t>
                      </a:r>
                      <a:r>
                        <a:rPr lang="en-IN" sz="1600" b="0" i="0" u="none" strike="noStrike" cap="none" baseline="30000" dirty="0" smtClean="0">
                          <a:solidFill>
                            <a:schemeClr val="tx1"/>
                          </a:solidFill>
                          <a:latin typeface="+mn-lt"/>
                          <a:ea typeface="+mn-ea"/>
                          <a:cs typeface="+mn-cs"/>
                          <a:sym typeface="Arial"/>
                        </a:rPr>
                        <a:t>®</a:t>
                      </a:r>
                      <a:r>
                        <a:rPr lang="en-IN" sz="1600" b="0" i="0" u="none" strike="noStrike" cap="none" baseline="0" dirty="0" smtClean="0">
                          <a:solidFill>
                            <a:schemeClr val="tx1"/>
                          </a:solidFill>
                          <a:latin typeface="+mn-lt"/>
                          <a:ea typeface="+mn-ea"/>
                          <a:cs typeface="+mn-cs"/>
                          <a:sym typeface="Arial"/>
                        </a:rPr>
                        <a:t> or download e-books from Amazon). Newer forms of input include position data from a G</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P</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S device, and motion and orientation information from an </a:t>
                      </a:r>
                      <a:r>
                        <a:rPr lang="en-IN" sz="1600" b="1" i="0" u="none" strike="noStrike" cap="none" baseline="0" dirty="0" smtClean="0">
                          <a:solidFill>
                            <a:schemeClr val="tx1"/>
                          </a:solidFill>
                          <a:latin typeface="+mn-lt"/>
                          <a:ea typeface="+mn-ea"/>
                          <a:cs typeface="+mn-cs"/>
                          <a:sym typeface="Arial"/>
                        </a:rPr>
                        <a:t>accelerometer</a:t>
                      </a:r>
                      <a:r>
                        <a:rPr lang="en-IN" sz="1600" b="0" i="1"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(a device that responds to up/down, left/right and forward/backward acceleration) in a smartphone or game controller (such as Microsoft</a:t>
                      </a:r>
                      <a:r>
                        <a:rPr lang="en-IN" sz="1600" b="0" i="0" u="none" strike="noStrike" cap="none" baseline="30000" dirty="0" smtClean="0">
                          <a:solidFill>
                            <a:schemeClr val="tx1"/>
                          </a:solidFill>
                          <a:latin typeface="+mn-lt"/>
                          <a:ea typeface="+mn-ea"/>
                          <a:cs typeface="+mn-cs"/>
                          <a:sym typeface="Arial"/>
                        </a:rPr>
                        <a:t>®</a:t>
                      </a:r>
                      <a:r>
                        <a:rPr lang="en-IN" sz="1600" b="0" i="0" u="none" strike="noStrike" cap="none" baseline="0" dirty="0" smtClean="0">
                          <a:solidFill>
                            <a:schemeClr val="tx1"/>
                          </a:solidFill>
                          <a:latin typeface="+mn-lt"/>
                          <a:ea typeface="+mn-ea"/>
                          <a:cs typeface="+mn-cs"/>
                          <a:sym typeface="Arial"/>
                        </a:rPr>
                        <a:t> Kinect</a:t>
                      </a:r>
                      <a:r>
                        <a:rPr lang="en-IN" sz="1600" b="0" i="0" u="none" strike="noStrike" cap="none" baseline="30000" dirty="0" smtClean="0">
                          <a:solidFill>
                            <a:schemeClr val="tx1"/>
                          </a:solidFill>
                          <a:latin typeface="+mn-lt"/>
                          <a:ea typeface="+mn-ea"/>
                          <a:cs typeface="+mn-cs"/>
                          <a:sym typeface="Arial"/>
                        </a:rPr>
                        <a:t>®</a:t>
                      </a:r>
                      <a:r>
                        <a:rPr lang="en-IN" sz="1600" b="0" i="0" u="none" strike="noStrike" cap="none" baseline="0" dirty="0" smtClean="0">
                          <a:solidFill>
                            <a:schemeClr val="tx1"/>
                          </a:solidFill>
                          <a:latin typeface="+mn-lt"/>
                          <a:ea typeface="+mn-ea"/>
                          <a:cs typeface="+mn-cs"/>
                          <a:sym typeface="Arial"/>
                        </a:rPr>
                        <a:t> for Xbox</a:t>
                      </a:r>
                      <a:r>
                        <a:rPr lang="en-IN" sz="1600" b="0" i="0" u="none" strike="noStrike" cap="none" baseline="30000" dirty="0" smtClean="0">
                          <a:solidFill>
                            <a:schemeClr val="tx1"/>
                          </a:solidFill>
                          <a:latin typeface="+mn-lt"/>
                          <a:ea typeface="+mn-ea"/>
                          <a:cs typeface="+mn-cs"/>
                          <a:sym typeface="Arial"/>
                        </a:rPr>
                        <a:t>®</a:t>
                      </a:r>
                      <a:r>
                        <a:rPr lang="en-IN" sz="1600" b="0" i="0" u="none" strike="noStrike" cap="none" baseline="0" dirty="0" smtClean="0">
                          <a:solidFill>
                            <a:schemeClr val="tx1"/>
                          </a:solidFill>
                          <a:latin typeface="+mn-lt"/>
                          <a:ea typeface="+mn-ea"/>
                          <a:cs typeface="+mn-cs"/>
                          <a:sym typeface="Arial"/>
                        </a:rPr>
                        <a:t>, Wii™ Remote and Sony</a:t>
                      </a:r>
                      <a:r>
                        <a:rPr lang="en-IN" sz="1600" b="0" i="0" u="none" strike="noStrike" cap="none" baseline="30000" dirty="0" smtClean="0">
                          <a:solidFill>
                            <a:schemeClr val="tx1"/>
                          </a:solidFill>
                          <a:latin typeface="+mn-lt"/>
                          <a:ea typeface="+mn-ea"/>
                          <a:cs typeface="+mn-cs"/>
                          <a:sym typeface="Arial"/>
                        </a:rPr>
                        <a:t>®</a:t>
                      </a:r>
                      <a:r>
                        <a:rPr lang="en-IN" sz="1600" b="0" i="0" u="none" strike="noStrike" cap="none" baseline="0" dirty="0" smtClean="0">
                          <a:solidFill>
                            <a:schemeClr val="tx1"/>
                          </a:solidFill>
                          <a:latin typeface="+mn-lt"/>
                          <a:ea typeface="+mn-ea"/>
                          <a:cs typeface="+mn-cs"/>
                          <a:sym typeface="Arial"/>
                        </a:rPr>
                        <a:t> PlayStation</a:t>
                      </a:r>
                      <a:r>
                        <a:rPr lang="en-IN" sz="1600" b="0" i="0" u="none" strike="noStrike" cap="none" baseline="30000" dirty="0" smtClean="0">
                          <a:solidFill>
                            <a:schemeClr val="tx1"/>
                          </a:solidFill>
                          <a:latin typeface="+mn-lt"/>
                          <a:ea typeface="+mn-ea"/>
                          <a:cs typeface="+mn-cs"/>
                          <a:sym typeface="Arial"/>
                        </a:rPr>
                        <a:t>®</a:t>
                      </a:r>
                      <a:r>
                        <a:rPr lang="en-IN" sz="1600" b="0" i="0" u="none" strike="noStrike" cap="none" baseline="0" dirty="0" smtClean="0">
                          <a:solidFill>
                            <a:schemeClr val="tx1"/>
                          </a:solidFill>
                          <a:latin typeface="+mn-lt"/>
                          <a:ea typeface="+mn-ea"/>
                          <a:cs typeface="+mn-cs"/>
                          <a:sym typeface="Arial"/>
                        </a:rPr>
                        <a:t> Move).</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220044"/>
                  </a:ext>
                </a:extLst>
              </a:tr>
            </a:tbl>
          </a:graphicData>
        </a:graphic>
      </p:graphicFrame>
    </p:spTree>
    <p:extLst>
      <p:ext uri="{BB962C8B-B14F-4D97-AF65-F5344CB8AC3E}">
        <p14:creationId xmlns:p14="http://schemas.microsoft.com/office/powerpoint/2010/main" val="1632429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67486" cy="1097279"/>
          </a:xfrm>
        </p:spPr>
        <p:txBody>
          <a:bodyPr/>
          <a:lstStyle/>
          <a:p>
            <a:r>
              <a:rPr lang="en-IN" dirty="0" smtClean="0"/>
              <a:t>Figure 1.1 Logical Units of a Computer </a:t>
            </a:r>
            <a:r>
              <a:rPr lang="en-IN" sz="2000" b="0" dirty="0" smtClean="0"/>
              <a:t>(2 of 5)</a:t>
            </a:r>
            <a:endParaRPr lang="en-IN" sz="2000" b="0" dirty="0"/>
          </a:p>
        </p:txBody>
      </p:sp>
      <p:graphicFrame>
        <p:nvGraphicFramePr>
          <p:cNvPr id="6" name="Table 5"/>
          <p:cNvGraphicFramePr>
            <a:graphicFrameLocks noGrp="1"/>
          </p:cNvGraphicFramePr>
          <p:nvPr>
            <p:extLst>
              <p:ext uri="{D42A27DB-BD31-4B8C-83A1-F6EECF244321}">
                <p14:modId xmlns:p14="http://schemas.microsoft.com/office/powerpoint/2010/main" val="2828453154"/>
              </p:ext>
            </p:extLst>
          </p:nvPr>
        </p:nvGraphicFramePr>
        <p:xfrm>
          <a:off x="457197" y="1894113"/>
          <a:ext cx="8367488" cy="3331029"/>
        </p:xfrm>
        <a:graphic>
          <a:graphicData uri="http://schemas.openxmlformats.org/drawingml/2006/table">
            <a:tbl>
              <a:tblPr firstRow="1" bandRow="1">
                <a:tableStyleId>{2D5ABB26-0587-4C30-8999-92F81FD0307C}</a:tableStyleId>
              </a:tblPr>
              <a:tblGrid>
                <a:gridCol w="1361664">
                  <a:extLst>
                    <a:ext uri="{9D8B030D-6E8A-4147-A177-3AD203B41FA5}">
                      <a16:colId xmlns:a16="http://schemas.microsoft.com/office/drawing/2014/main" val="2220482282"/>
                    </a:ext>
                  </a:extLst>
                </a:gridCol>
                <a:gridCol w="7005824">
                  <a:extLst>
                    <a:ext uri="{9D8B030D-6E8A-4147-A177-3AD203B41FA5}">
                      <a16:colId xmlns:a16="http://schemas.microsoft.com/office/drawing/2014/main" val="1577008879"/>
                    </a:ext>
                  </a:extLst>
                </a:gridCol>
              </a:tblGrid>
              <a:tr h="392835">
                <a:tc>
                  <a:txBody>
                    <a:bodyPr/>
                    <a:lstStyle/>
                    <a:p>
                      <a:r>
                        <a:rPr lang="en-IN" sz="1600" b="1" i="0" u="none" strike="noStrike" cap="none" baseline="0" dirty="0" smtClean="0">
                          <a:solidFill>
                            <a:schemeClr val="tx1"/>
                          </a:solidFill>
                          <a:latin typeface="+mn-lt"/>
                          <a:ea typeface="+mn-ea"/>
                          <a:cs typeface="+mn-cs"/>
                          <a:sym typeface="Arial"/>
                        </a:rPr>
                        <a:t>Logical unit</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i="0" u="none" strike="noStrike" cap="none" baseline="0" dirty="0" smtClean="0">
                          <a:solidFill>
                            <a:schemeClr val="tx1"/>
                          </a:solidFill>
                          <a:latin typeface="+mn-lt"/>
                          <a:ea typeface="+mn-ea"/>
                          <a:cs typeface="+mn-cs"/>
                          <a:sym typeface="Arial"/>
                        </a:rPr>
                        <a:t>Description</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888326"/>
                  </a:ext>
                </a:extLst>
              </a:tr>
              <a:tr h="2938194">
                <a:tc>
                  <a:txBody>
                    <a:bodyPr/>
                    <a:lstStyle/>
                    <a:p>
                      <a:r>
                        <a:rPr lang="en-IN" sz="1600" b="1" i="0" u="none" strike="noStrike" cap="none" baseline="0" dirty="0" smtClean="0">
                          <a:solidFill>
                            <a:schemeClr val="tx1"/>
                          </a:solidFill>
                          <a:latin typeface="+mn-lt"/>
                          <a:ea typeface="+mn-ea"/>
                          <a:cs typeface="+mn-cs"/>
                          <a:sym typeface="Arial"/>
                        </a:rPr>
                        <a:t>Output unit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This “shipping” section takes information the computer has processed and</a:t>
                      </a:r>
                    </a:p>
                    <a:p>
                      <a:r>
                        <a:rPr lang="en-IN" sz="1600" b="0" i="0" u="none" strike="noStrike" cap="none" baseline="0" dirty="0" smtClean="0">
                          <a:solidFill>
                            <a:schemeClr val="tx1"/>
                          </a:solidFill>
                          <a:latin typeface="+mn-lt"/>
                          <a:ea typeface="+mn-ea"/>
                          <a:cs typeface="+mn-cs"/>
                          <a:sym typeface="Arial"/>
                        </a:rPr>
                        <a:t>places it on various </a:t>
                      </a:r>
                      <a:r>
                        <a:rPr lang="en-IN" sz="1600" b="1" i="0" u="none" strike="noStrike" cap="none" baseline="0" dirty="0" smtClean="0">
                          <a:solidFill>
                            <a:schemeClr val="tx1"/>
                          </a:solidFill>
                          <a:latin typeface="+mn-lt"/>
                          <a:ea typeface="+mn-ea"/>
                          <a:cs typeface="+mn-cs"/>
                          <a:sym typeface="Arial"/>
                        </a:rPr>
                        <a:t>output devices </a:t>
                      </a:r>
                      <a:r>
                        <a:rPr lang="en-IN" sz="1600" b="0" i="0" u="none" strike="noStrike" cap="none" baseline="0" dirty="0" smtClean="0">
                          <a:solidFill>
                            <a:schemeClr val="tx1"/>
                          </a:solidFill>
                          <a:latin typeface="+mn-lt"/>
                          <a:ea typeface="+mn-ea"/>
                          <a:cs typeface="+mn-cs"/>
                          <a:sym typeface="Arial"/>
                        </a:rPr>
                        <a:t>to make it available for use outside the computer. Most information that’s output from computers today is displayed on screens (including touch screens), printed on paper (“going green” discourages this), played as audio or video on P</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C</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s and media players (such as Apple’s iPods) and giant screens in sports stadiums, transmitted over the Internet or used to control other devices, such as robots and “intelligent” appliances. Information is also commonly output to secondary storage devices, such as hard drives, D</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V</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D drives and U</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S</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 flash drives. Popular recent forms of output are smartphone and game controller vibration, and virtual reality devices like Oculus Rift.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220044"/>
                  </a:ext>
                </a:extLst>
              </a:tr>
            </a:tbl>
          </a:graphicData>
        </a:graphic>
      </p:graphicFrame>
    </p:spTree>
    <p:extLst>
      <p:ext uri="{BB962C8B-B14F-4D97-AF65-F5344CB8AC3E}">
        <p14:creationId xmlns:p14="http://schemas.microsoft.com/office/powerpoint/2010/main" val="312968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67486" cy="1097279"/>
          </a:xfrm>
        </p:spPr>
        <p:txBody>
          <a:bodyPr/>
          <a:lstStyle/>
          <a:p>
            <a:r>
              <a:rPr lang="en-IN" dirty="0" smtClean="0"/>
              <a:t>Figure 1.1 Logical Units of a Computer </a:t>
            </a:r>
            <a:r>
              <a:rPr lang="en-IN" sz="2000" b="0" dirty="0" smtClean="0"/>
              <a:t>(3 of 5)</a:t>
            </a:r>
            <a:endParaRPr lang="en-IN" sz="2000" b="0" dirty="0"/>
          </a:p>
        </p:txBody>
      </p:sp>
      <p:graphicFrame>
        <p:nvGraphicFramePr>
          <p:cNvPr id="6" name="Table 5"/>
          <p:cNvGraphicFramePr>
            <a:graphicFrameLocks noGrp="1"/>
          </p:cNvGraphicFramePr>
          <p:nvPr>
            <p:extLst>
              <p:ext uri="{D42A27DB-BD31-4B8C-83A1-F6EECF244321}">
                <p14:modId xmlns:p14="http://schemas.microsoft.com/office/powerpoint/2010/main" val="3638740697"/>
              </p:ext>
            </p:extLst>
          </p:nvPr>
        </p:nvGraphicFramePr>
        <p:xfrm>
          <a:off x="457197" y="1894113"/>
          <a:ext cx="8367488" cy="3331029"/>
        </p:xfrm>
        <a:graphic>
          <a:graphicData uri="http://schemas.openxmlformats.org/drawingml/2006/table">
            <a:tbl>
              <a:tblPr firstRow="1" bandRow="1">
                <a:tableStyleId>{2D5ABB26-0587-4C30-8999-92F81FD0307C}</a:tableStyleId>
              </a:tblPr>
              <a:tblGrid>
                <a:gridCol w="1400632">
                  <a:extLst>
                    <a:ext uri="{9D8B030D-6E8A-4147-A177-3AD203B41FA5}">
                      <a16:colId xmlns:a16="http://schemas.microsoft.com/office/drawing/2014/main" val="2220482282"/>
                    </a:ext>
                  </a:extLst>
                </a:gridCol>
                <a:gridCol w="6966856">
                  <a:extLst>
                    <a:ext uri="{9D8B030D-6E8A-4147-A177-3AD203B41FA5}">
                      <a16:colId xmlns:a16="http://schemas.microsoft.com/office/drawing/2014/main" val="1577008879"/>
                    </a:ext>
                  </a:extLst>
                </a:gridCol>
              </a:tblGrid>
              <a:tr h="392835">
                <a:tc>
                  <a:txBody>
                    <a:bodyPr/>
                    <a:lstStyle/>
                    <a:p>
                      <a:r>
                        <a:rPr lang="en-IN" sz="1600" b="1" i="0" u="none" strike="noStrike" cap="none" baseline="0" dirty="0" smtClean="0">
                          <a:solidFill>
                            <a:schemeClr val="tx1"/>
                          </a:solidFill>
                          <a:latin typeface="+mn-lt"/>
                          <a:ea typeface="+mn-ea"/>
                          <a:cs typeface="+mn-cs"/>
                          <a:sym typeface="Arial"/>
                        </a:rPr>
                        <a:t>Logical unit</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i="0" u="none" strike="noStrike" cap="none" baseline="0" dirty="0" smtClean="0">
                          <a:solidFill>
                            <a:schemeClr val="tx1"/>
                          </a:solidFill>
                          <a:latin typeface="+mn-lt"/>
                          <a:ea typeface="+mn-ea"/>
                          <a:cs typeface="+mn-cs"/>
                          <a:sym typeface="Arial"/>
                        </a:rPr>
                        <a:t>Description</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888326"/>
                  </a:ext>
                </a:extLst>
              </a:tr>
              <a:tr h="2938194">
                <a:tc>
                  <a:txBody>
                    <a:bodyPr/>
                    <a:lstStyle/>
                    <a:p>
                      <a:r>
                        <a:rPr lang="en-IN" sz="1600" b="1" i="0" u="none" strike="noStrike" cap="none" baseline="0" dirty="0" smtClean="0">
                          <a:solidFill>
                            <a:schemeClr val="tx1"/>
                          </a:solidFill>
                          <a:latin typeface="+mn-lt"/>
                          <a:ea typeface="+mn-ea"/>
                          <a:cs typeface="+mn-cs"/>
                          <a:sym typeface="Arial"/>
                        </a:rPr>
                        <a:t>Memory unit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This rapid-access, relatively low-capacity “warehouse” section retains</a:t>
                      </a:r>
                    </a:p>
                    <a:p>
                      <a:r>
                        <a:rPr lang="en-IN" sz="1600" b="0" i="0" u="none" strike="noStrike" cap="none" baseline="0" dirty="0" smtClean="0">
                          <a:solidFill>
                            <a:schemeClr val="tx1"/>
                          </a:solidFill>
                          <a:latin typeface="+mn-lt"/>
                          <a:ea typeface="+mn-ea"/>
                          <a:cs typeface="+mn-cs"/>
                          <a:sym typeface="Arial"/>
                        </a:rPr>
                        <a:t>information that has been entered through the input unit, making it</a:t>
                      </a:r>
                    </a:p>
                    <a:p>
                      <a:r>
                        <a:rPr lang="en-IN" sz="1600" b="0" i="0" u="none" strike="noStrike" cap="none" baseline="0" dirty="0" smtClean="0">
                          <a:solidFill>
                            <a:schemeClr val="tx1"/>
                          </a:solidFill>
                          <a:latin typeface="+mn-lt"/>
                          <a:ea typeface="+mn-ea"/>
                          <a:cs typeface="+mn-cs"/>
                          <a:sym typeface="Arial"/>
                        </a:rPr>
                        <a:t>immediately available for processing when needed. The memory unit also</a:t>
                      </a:r>
                    </a:p>
                    <a:p>
                      <a:r>
                        <a:rPr lang="en-IN" sz="1600" b="0" i="0" u="none" strike="noStrike" cap="none" baseline="0" dirty="0" smtClean="0">
                          <a:solidFill>
                            <a:schemeClr val="tx1"/>
                          </a:solidFill>
                          <a:latin typeface="+mn-lt"/>
                          <a:ea typeface="+mn-ea"/>
                          <a:cs typeface="+mn-cs"/>
                          <a:sym typeface="Arial"/>
                        </a:rPr>
                        <a:t>retains processed information until it can be placed on output devices by the output unit. Information in the memory unit is </a:t>
                      </a:r>
                      <a:r>
                        <a:rPr lang="en-IN" sz="1600" b="1" i="0" u="none" strike="noStrike" cap="none" baseline="0" dirty="0" smtClean="0">
                          <a:solidFill>
                            <a:schemeClr val="tx1"/>
                          </a:solidFill>
                          <a:latin typeface="+mn-lt"/>
                          <a:ea typeface="+mn-ea"/>
                          <a:cs typeface="+mn-cs"/>
                          <a:sym typeface="Arial"/>
                        </a:rPr>
                        <a:t>volatile</a:t>
                      </a:r>
                      <a:r>
                        <a:rPr lang="en-IN" sz="1600" b="0" i="0" u="none" strike="noStrike" cap="none" baseline="0" dirty="0" smtClean="0">
                          <a:solidFill>
                            <a:schemeClr val="tx1"/>
                          </a:solidFill>
                          <a:latin typeface="+mn-lt"/>
                          <a:ea typeface="+mn-ea"/>
                          <a:cs typeface="+mn-cs"/>
                          <a:sym typeface="Arial"/>
                        </a:rPr>
                        <a:t>—it’s typically lost</a:t>
                      </a:r>
                    </a:p>
                    <a:p>
                      <a:r>
                        <a:rPr lang="en-IN" sz="1600" b="0" i="0" u="none" strike="noStrike" cap="none" baseline="0" dirty="0" smtClean="0">
                          <a:solidFill>
                            <a:schemeClr val="tx1"/>
                          </a:solidFill>
                          <a:latin typeface="+mn-lt"/>
                          <a:ea typeface="+mn-ea"/>
                          <a:cs typeface="+mn-cs"/>
                          <a:sym typeface="Arial"/>
                        </a:rPr>
                        <a:t>when the computer’s power is turned off. The memory unit is often called</a:t>
                      </a:r>
                    </a:p>
                    <a:p>
                      <a:r>
                        <a:rPr lang="en-IN" sz="1600" b="0" i="0" u="none" strike="noStrike" cap="none" baseline="0" dirty="0" smtClean="0">
                          <a:solidFill>
                            <a:schemeClr val="tx1"/>
                          </a:solidFill>
                          <a:latin typeface="+mn-lt"/>
                          <a:ea typeface="+mn-ea"/>
                          <a:cs typeface="+mn-cs"/>
                          <a:sym typeface="Arial"/>
                        </a:rPr>
                        <a:t>either </a:t>
                      </a:r>
                      <a:r>
                        <a:rPr lang="en-IN" sz="1600" b="1" i="0" u="none" strike="noStrike" cap="none" baseline="0" dirty="0" smtClean="0">
                          <a:solidFill>
                            <a:schemeClr val="tx1"/>
                          </a:solidFill>
                          <a:latin typeface="+mn-lt"/>
                          <a:ea typeface="+mn-ea"/>
                          <a:cs typeface="+mn-cs"/>
                          <a:sym typeface="Arial"/>
                        </a:rPr>
                        <a:t>memory</a:t>
                      </a:r>
                      <a:r>
                        <a:rPr lang="en-IN" sz="1600" b="0" i="1" u="none" strike="noStrike" cap="none" baseline="0" dirty="0" smtClean="0">
                          <a:solidFill>
                            <a:schemeClr val="tx1"/>
                          </a:solidFill>
                          <a:latin typeface="+mn-lt"/>
                          <a:ea typeface="+mn-ea"/>
                          <a:cs typeface="+mn-cs"/>
                          <a:sym typeface="Arial"/>
                        </a:rPr>
                        <a:t>, </a:t>
                      </a:r>
                      <a:r>
                        <a:rPr lang="en-IN" sz="1600" b="1" i="0" u="none" strike="noStrike" cap="none" baseline="0" dirty="0" smtClean="0">
                          <a:solidFill>
                            <a:schemeClr val="tx1"/>
                          </a:solidFill>
                          <a:latin typeface="+mn-lt"/>
                          <a:ea typeface="+mn-ea"/>
                          <a:cs typeface="+mn-cs"/>
                          <a:sym typeface="Arial"/>
                        </a:rPr>
                        <a:t>primary memory </a:t>
                      </a:r>
                      <a:r>
                        <a:rPr lang="en-IN" sz="1600" b="0" i="0" u="none" strike="noStrike" cap="none" baseline="0" dirty="0" smtClean="0">
                          <a:solidFill>
                            <a:schemeClr val="tx1"/>
                          </a:solidFill>
                          <a:latin typeface="+mn-lt"/>
                          <a:ea typeface="+mn-ea"/>
                          <a:cs typeface="+mn-cs"/>
                          <a:sym typeface="Arial"/>
                        </a:rPr>
                        <a:t>or </a:t>
                      </a:r>
                      <a:r>
                        <a:rPr lang="en-IN" sz="1600" b="1" i="0" u="none" strike="noStrike" cap="none" baseline="0" dirty="0" smtClean="0">
                          <a:solidFill>
                            <a:schemeClr val="tx1"/>
                          </a:solidFill>
                          <a:latin typeface="+mn-lt"/>
                          <a:ea typeface="+mn-ea"/>
                          <a:cs typeface="+mn-cs"/>
                          <a:sym typeface="Arial"/>
                        </a:rPr>
                        <a:t>RAM </a:t>
                      </a:r>
                      <a:r>
                        <a:rPr lang="en-IN" sz="1600" b="0" i="0" u="none" strike="noStrike" cap="none" baseline="0" dirty="0" smtClean="0">
                          <a:solidFill>
                            <a:schemeClr val="tx1"/>
                          </a:solidFill>
                          <a:latin typeface="+mn-lt"/>
                          <a:ea typeface="+mn-ea"/>
                          <a:cs typeface="+mn-cs"/>
                          <a:sym typeface="Arial"/>
                        </a:rPr>
                        <a:t>(Random Access Memory). Main memories on desktop and notebook computers contain as much as 128 G</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a:t>
                      </a:r>
                      <a:r>
                        <a:rPr lang="en-IN" sz="1600" b="0" i="0" u="none" strike="noStrike" cap="none" baseline="0" dirty="0" smtClean="0">
                          <a:solidFill>
                            <a:schemeClr val="bg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of RAM, though 2 to 16 G</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 is most common. G</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 stands for gigabytes; a gigabyte is approximately one billion bytes. A </a:t>
                      </a:r>
                      <a:r>
                        <a:rPr lang="en-IN" sz="1600" b="1" i="0" u="none" strike="noStrike" cap="none" baseline="0" dirty="0" smtClean="0">
                          <a:solidFill>
                            <a:schemeClr val="tx1"/>
                          </a:solidFill>
                          <a:latin typeface="+mn-lt"/>
                          <a:ea typeface="+mn-ea"/>
                          <a:cs typeface="+mn-cs"/>
                          <a:sym typeface="Arial"/>
                        </a:rPr>
                        <a:t>byte </a:t>
                      </a:r>
                      <a:r>
                        <a:rPr lang="en-IN" sz="1600" b="0" i="0" u="none" strike="noStrike" cap="none" baseline="0" dirty="0" smtClean="0">
                          <a:solidFill>
                            <a:schemeClr val="tx1"/>
                          </a:solidFill>
                          <a:latin typeface="+mn-lt"/>
                          <a:ea typeface="+mn-ea"/>
                          <a:cs typeface="+mn-cs"/>
                          <a:sym typeface="Arial"/>
                        </a:rPr>
                        <a:t>is eight bits. A bit is either a 0 or a 1.</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220044"/>
                  </a:ext>
                </a:extLst>
              </a:tr>
            </a:tbl>
          </a:graphicData>
        </a:graphic>
      </p:graphicFrame>
    </p:spTree>
    <p:extLst>
      <p:ext uri="{BB962C8B-B14F-4D97-AF65-F5344CB8AC3E}">
        <p14:creationId xmlns:p14="http://schemas.microsoft.com/office/powerpoint/2010/main" val="13010846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67486" cy="1097279"/>
          </a:xfrm>
        </p:spPr>
        <p:txBody>
          <a:bodyPr/>
          <a:lstStyle/>
          <a:p>
            <a:r>
              <a:rPr lang="en-IN" dirty="0" smtClean="0"/>
              <a:t>Figure 1.1 Logical Units of a Computer </a:t>
            </a:r>
            <a:r>
              <a:rPr lang="en-IN" sz="2000" b="0" dirty="0" smtClean="0"/>
              <a:t>(4 of 5)</a:t>
            </a:r>
            <a:endParaRPr lang="en-IN" sz="2000" b="0" dirty="0"/>
          </a:p>
        </p:txBody>
      </p:sp>
      <p:graphicFrame>
        <p:nvGraphicFramePr>
          <p:cNvPr id="6" name="Table 5"/>
          <p:cNvGraphicFramePr>
            <a:graphicFrameLocks noGrp="1"/>
          </p:cNvGraphicFramePr>
          <p:nvPr>
            <p:extLst>
              <p:ext uri="{D42A27DB-BD31-4B8C-83A1-F6EECF244321}">
                <p14:modId xmlns:p14="http://schemas.microsoft.com/office/powerpoint/2010/main" val="3567359053"/>
              </p:ext>
            </p:extLst>
          </p:nvPr>
        </p:nvGraphicFramePr>
        <p:xfrm>
          <a:off x="457197" y="1894113"/>
          <a:ext cx="8367488" cy="4419600"/>
        </p:xfrm>
        <a:graphic>
          <a:graphicData uri="http://schemas.openxmlformats.org/drawingml/2006/table">
            <a:tbl>
              <a:tblPr firstRow="1" bandRow="1">
                <a:tableStyleId>{2D5ABB26-0587-4C30-8999-92F81FD0307C}</a:tableStyleId>
              </a:tblPr>
              <a:tblGrid>
                <a:gridCol w="1400632">
                  <a:extLst>
                    <a:ext uri="{9D8B030D-6E8A-4147-A177-3AD203B41FA5}">
                      <a16:colId xmlns:a16="http://schemas.microsoft.com/office/drawing/2014/main" val="2220482282"/>
                    </a:ext>
                  </a:extLst>
                </a:gridCol>
                <a:gridCol w="6966856">
                  <a:extLst>
                    <a:ext uri="{9D8B030D-6E8A-4147-A177-3AD203B41FA5}">
                      <a16:colId xmlns:a16="http://schemas.microsoft.com/office/drawing/2014/main" val="1577008879"/>
                    </a:ext>
                  </a:extLst>
                </a:gridCol>
              </a:tblGrid>
              <a:tr h="305533">
                <a:tc>
                  <a:txBody>
                    <a:bodyPr/>
                    <a:lstStyle/>
                    <a:p>
                      <a:r>
                        <a:rPr lang="en-IN" sz="1600" b="1" i="0" u="none" strike="noStrike" cap="none" baseline="0" dirty="0" smtClean="0">
                          <a:solidFill>
                            <a:schemeClr val="tx1"/>
                          </a:solidFill>
                          <a:latin typeface="+mn-lt"/>
                          <a:ea typeface="+mn-ea"/>
                          <a:cs typeface="+mn-cs"/>
                          <a:sym typeface="Arial"/>
                        </a:rPr>
                        <a:t>Logical unit</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i="0" u="none" strike="noStrike" cap="none" baseline="0" dirty="0" smtClean="0">
                          <a:solidFill>
                            <a:schemeClr val="tx1"/>
                          </a:solidFill>
                          <a:latin typeface="+mn-lt"/>
                          <a:ea typeface="+mn-ea"/>
                          <a:cs typeface="+mn-cs"/>
                          <a:sym typeface="Arial"/>
                        </a:rPr>
                        <a:t>Description</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888326"/>
                  </a:ext>
                </a:extLst>
              </a:tr>
              <a:tr h="987022">
                <a:tc>
                  <a:txBody>
                    <a:bodyPr/>
                    <a:lstStyle/>
                    <a:p>
                      <a:r>
                        <a:rPr lang="en-IN" sz="1600" b="1" i="0" u="none" strike="noStrike" cap="none" baseline="0" dirty="0" smtClean="0">
                          <a:solidFill>
                            <a:schemeClr val="tx1"/>
                          </a:solidFill>
                          <a:latin typeface="+mn-lt"/>
                          <a:ea typeface="+mn-ea"/>
                          <a:cs typeface="+mn-cs"/>
                          <a:sym typeface="Arial"/>
                        </a:rPr>
                        <a:t>Arithmetic</a:t>
                      </a:r>
                    </a:p>
                    <a:p>
                      <a:r>
                        <a:rPr lang="en-IN" sz="1600" b="1" i="0" u="none" strike="noStrike" cap="none" baseline="0" dirty="0" smtClean="0">
                          <a:solidFill>
                            <a:schemeClr val="tx1"/>
                          </a:solidFill>
                          <a:latin typeface="+mn-lt"/>
                          <a:ea typeface="+mn-ea"/>
                          <a:cs typeface="+mn-cs"/>
                          <a:sym typeface="Arial"/>
                        </a:rPr>
                        <a:t>and logic unit (A</a:t>
                      </a:r>
                      <a:r>
                        <a:rPr lang="en-IN" sz="100" b="1" i="0" u="none" strike="noStrike" cap="none" baseline="0" dirty="0" smtClean="0">
                          <a:solidFill>
                            <a:schemeClr val="tx1"/>
                          </a:solidFill>
                          <a:latin typeface="+mn-lt"/>
                          <a:ea typeface="+mn-ea"/>
                          <a:cs typeface="+mn-cs"/>
                          <a:sym typeface="Arial"/>
                        </a:rPr>
                        <a:t> </a:t>
                      </a:r>
                      <a:r>
                        <a:rPr lang="en-IN" sz="1600" b="1" i="0" u="none" strike="noStrike" cap="none" baseline="0" dirty="0" smtClean="0">
                          <a:solidFill>
                            <a:schemeClr val="tx1"/>
                          </a:solidFill>
                          <a:latin typeface="+mn-lt"/>
                          <a:ea typeface="+mn-ea"/>
                          <a:cs typeface="+mn-cs"/>
                          <a:sym typeface="Arial"/>
                        </a:rPr>
                        <a:t>L</a:t>
                      </a:r>
                      <a:r>
                        <a:rPr lang="en-IN" sz="100" b="1" i="0" u="none" strike="noStrike" cap="none" baseline="0" dirty="0" smtClean="0">
                          <a:solidFill>
                            <a:schemeClr val="tx1"/>
                          </a:solidFill>
                          <a:latin typeface="+mn-lt"/>
                          <a:ea typeface="+mn-ea"/>
                          <a:cs typeface="+mn-cs"/>
                          <a:sym typeface="Arial"/>
                        </a:rPr>
                        <a:t> </a:t>
                      </a:r>
                      <a:r>
                        <a:rPr lang="en-IN" sz="1600" b="1" i="0" u="none" strike="noStrike" cap="none" baseline="0" dirty="0" smtClean="0">
                          <a:solidFill>
                            <a:schemeClr val="tx1"/>
                          </a:solidFill>
                          <a:latin typeface="+mn-lt"/>
                          <a:ea typeface="+mn-ea"/>
                          <a:cs typeface="+mn-cs"/>
                          <a:sym typeface="Arial"/>
                        </a:rPr>
                        <a:t>U)</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This “manufacturing” section performs </a:t>
                      </a:r>
                      <a:r>
                        <a:rPr lang="en-IN" sz="1600" b="1" i="0" u="none" strike="noStrike" cap="none" baseline="0" dirty="0" smtClean="0">
                          <a:solidFill>
                            <a:schemeClr val="tx1"/>
                          </a:solidFill>
                          <a:latin typeface="+mn-lt"/>
                          <a:ea typeface="+mn-ea"/>
                          <a:cs typeface="+mn-cs"/>
                          <a:sym typeface="Arial"/>
                        </a:rPr>
                        <a:t>calculations</a:t>
                      </a:r>
                      <a:r>
                        <a:rPr lang="en-IN" sz="1600" b="0" i="0" u="none" strike="noStrike" cap="none" baseline="0" dirty="0" smtClean="0">
                          <a:solidFill>
                            <a:schemeClr val="tx1"/>
                          </a:solidFill>
                          <a:latin typeface="+mn-lt"/>
                          <a:ea typeface="+mn-ea"/>
                          <a:cs typeface="+mn-cs"/>
                          <a:sym typeface="Arial"/>
                        </a:rPr>
                        <a:t>, such as addition, subtraction, multiplication and division. It also contains the </a:t>
                      </a:r>
                      <a:r>
                        <a:rPr lang="en-IN" sz="1600" b="1" i="0" u="none" strike="noStrike" cap="none" baseline="0" dirty="0" smtClean="0">
                          <a:solidFill>
                            <a:schemeClr val="tx1"/>
                          </a:solidFill>
                          <a:latin typeface="+mn-lt"/>
                          <a:ea typeface="+mn-ea"/>
                          <a:cs typeface="+mn-cs"/>
                          <a:sym typeface="Arial"/>
                        </a:rPr>
                        <a:t>decision</a:t>
                      </a:r>
                      <a:r>
                        <a:rPr lang="en-IN" sz="1600" b="0" i="1"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mechanisms that allow the computer, for example, to compare two items from the memory unit to determine whether they’re equal. In today’s systems, the A</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L</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U is implemented as part of the next logical unit, the C</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P</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U.</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220044"/>
                  </a:ext>
                </a:extLst>
              </a:tr>
              <a:tr h="2285219">
                <a:tc>
                  <a:txBody>
                    <a:bodyPr/>
                    <a:lstStyle/>
                    <a:p>
                      <a:r>
                        <a:rPr lang="en-IN" sz="1600" b="1" i="0" u="none" strike="noStrike" cap="none" baseline="0" dirty="0" smtClean="0">
                          <a:solidFill>
                            <a:schemeClr val="tx1"/>
                          </a:solidFill>
                          <a:latin typeface="+mn-lt"/>
                          <a:ea typeface="+mn-ea"/>
                          <a:cs typeface="+mn-cs"/>
                          <a:sym typeface="Arial"/>
                        </a:rPr>
                        <a:t>Central</a:t>
                      </a:r>
                    </a:p>
                    <a:p>
                      <a:r>
                        <a:rPr lang="en-IN" sz="1600" b="1" i="0" u="none" strike="noStrike" cap="none" baseline="0" dirty="0" smtClean="0">
                          <a:solidFill>
                            <a:schemeClr val="tx1"/>
                          </a:solidFill>
                          <a:latin typeface="+mn-lt"/>
                          <a:ea typeface="+mn-ea"/>
                          <a:cs typeface="+mn-cs"/>
                          <a:sym typeface="Arial"/>
                        </a:rPr>
                        <a:t>processing</a:t>
                      </a:r>
                    </a:p>
                    <a:p>
                      <a:r>
                        <a:rPr lang="en-IN" sz="1600" b="1" i="0" u="none" strike="noStrike" cap="none" baseline="0" dirty="0" smtClean="0">
                          <a:solidFill>
                            <a:schemeClr val="tx1"/>
                          </a:solidFill>
                          <a:latin typeface="+mn-lt"/>
                          <a:ea typeface="+mn-ea"/>
                          <a:cs typeface="+mn-cs"/>
                          <a:sym typeface="Arial"/>
                        </a:rPr>
                        <a:t>unit (C</a:t>
                      </a:r>
                      <a:r>
                        <a:rPr lang="en-IN" sz="100" b="1" i="0" u="none" strike="noStrike" cap="none" baseline="0" dirty="0" smtClean="0">
                          <a:solidFill>
                            <a:schemeClr val="tx1"/>
                          </a:solidFill>
                          <a:latin typeface="+mn-lt"/>
                          <a:ea typeface="+mn-ea"/>
                          <a:cs typeface="+mn-cs"/>
                          <a:sym typeface="Arial"/>
                        </a:rPr>
                        <a:t> </a:t>
                      </a:r>
                      <a:r>
                        <a:rPr lang="en-IN" sz="1600" b="1" i="0" u="none" strike="noStrike" cap="none" baseline="0" dirty="0" smtClean="0">
                          <a:solidFill>
                            <a:schemeClr val="tx1"/>
                          </a:solidFill>
                          <a:latin typeface="+mn-lt"/>
                          <a:ea typeface="+mn-ea"/>
                          <a:cs typeface="+mn-cs"/>
                          <a:sym typeface="Arial"/>
                        </a:rPr>
                        <a:t>P</a:t>
                      </a:r>
                      <a:r>
                        <a:rPr lang="en-IN" sz="100" b="1" i="0" u="none" strike="noStrike" cap="none" baseline="0" dirty="0" smtClean="0">
                          <a:solidFill>
                            <a:schemeClr val="tx1"/>
                          </a:solidFill>
                          <a:latin typeface="+mn-lt"/>
                          <a:ea typeface="+mn-ea"/>
                          <a:cs typeface="+mn-cs"/>
                          <a:sym typeface="Arial"/>
                        </a:rPr>
                        <a:t> </a:t>
                      </a:r>
                      <a:r>
                        <a:rPr lang="en-IN" sz="1600" b="1" i="0" u="none" strike="noStrike" cap="none" baseline="0" dirty="0" smtClean="0">
                          <a:solidFill>
                            <a:schemeClr val="tx1"/>
                          </a:solidFill>
                          <a:latin typeface="+mn-lt"/>
                          <a:ea typeface="+mn-ea"/>
                          <a:cs typeface="+mn-cs"/>
                          <a:sym typeface="Arial"/>
                        </a:rPr>
                        <a:t>U)</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This “administrative” section coordinates and supervises the operation of the other sections. The C</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P</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U tells the input unit when information should be read into the memory unit, tells the A</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L</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U when information from the memory unit should be used in calculations and tells the output unit when to send information from the memory unit to certain output devices. Many of today’s computers have multiple C</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P</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Us and, hence, can perform many operations simultaneously. A </a:t>
                      </a:r>
                      <a:r>
                        <a:rPr lang="en-IN" sz="1600" b="1" i="0" u="none" strike="noStrike" cap="none" baseline="0" dirty="0" smtClean="0">
                          <a:solidFill>
                            <a:schemeClr val="tx1"/>
                          </a:solidFill>
                          <a:latin typeface="+mn-lt"/>
                          <a:ea typeface="+mn-ea"/>
                          <a:cs typeface="+mn-cs"/>
                          <a:sym typeface="Arial"/>
                        </a:rPr>
                        <a:t>multi-core processor </a:t>
                      </a:r>
                      <a:r>
                        <a:rPr lang="en-IN" sz="1600" b="0" i="0" u="none" strike="noStrike" cap="none" baseline="0" dirty="0" smtClean="0">
                          <a:solidFill>
                            <a:schemeClr val="tx1"/>
                          </a:solidFill>
                          <a:latin typeface="+mn-lt"/>
                          <a:ea typeface="+mn-ea"/>
                          <a:cs typeface="+mn-cs"/>
                          <a:sym typeface="Arial"/>
                        </a:rPr>
                        <a:t>implements multiple processors on a single integrated-circuit chip—a </a:t>
                      </a:r>
                      <a:r>
                        <a:rPr lang="en-IN" sz="1600" b="1" i="0" u="none" strike="noStrike" cap="none" baseline="0" dirty="0" smtClean="0">
                          <a:solidFill>
                            <a:schemeClr val="tx1"/>
                          </a:solidFill>
                          <a:latin typeface="+mn-lt"/>
                          <a:ea typeface="+mn-ea"/>
                          <a:cs typeface="+mn-cs"/>
                          <a:sym typeface="Arial"/>
                        </a:rPr>
                        <a:t>dual-core processor </a:t>
                      </a:r>
                      <a:r>
                        <a:rPr lang="en-IN" sz="1600" b="0" i="0" u="none" strike="noStrike" cap="none" baseline="0" dirty="0" smtClean="0">
                          <a:solidFill>
                            <a:schemeClr val="tx1"/>
                          </a:solidFill>
                          <a:latin typeface="+mn-lt"/>
                          <a:ea typeface="+mn-ea"/>
                          <a:cs typeface="+mn-cs"/>
                          <a:sym typeface="Arial"/>
                        </a:rPr>
                        <a:t>has two C</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P</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U</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s and a </a:t>
                      </a:r>
                      <a:r>
                        <a:rPr lang="en-IN" sz="1600" b="1" i="0" u="none" strike="noStrike" cap="none" baseline="0" dirty="0" smtClean="0">
                          <a:solidFill>
                            <a:schemeClr val="tx1"/>
                          </a:solidFill>
                          <a:latin typeface="+mn-lt"/>
                          <a:ea typeface="+mn-ea"/>
                          <a:cs typeface="+mn-cs"/>
                          <a:sym typeface="Arial"/>
                        </a:rPr>
                        <a:t>quadcore</a:t>
                      </a:r>
                      <a:r>
                        <a:rPr lang="en-IN" sz="1600" b="0" i="1" u="none" strike="noStrike" cap="none" baseline="0" dirty="0" smtClean="0">
                          <a:solidFill>
                            <a:schemeClr val="tx1"/>
                          </a:solidFill>
                          <a:latin typeface="+mn-lt"/>
                          <a:ea typeface="+mn-ea"/>
                          <a:cs typeface="+mn-cs"/>
                          <a:sym typeface="Arial"/>
                        </a:rPr>
                        <a:t> </a:t>
                      </a:r>
                      <a:r>
                        <a:rPr lang="en-IN" sz="1600" b="1" i="0" u="none" strike="noStrike" cap="none" baseline="0" dirty="0" smtClean="0">
                          <a:solidFill>
                            <a:schemeClr val="tx1"/>
                          </a:solidFill>
                          <a:latin typeface="+mn-lt"/>
                          <a:ea typeface="+mn-ea"/>
                          <a:cs typeface="+mn-cs"/>
                          <a:sym typeface="Arial"/>
                        </a:rPr>
                        <a:t>processor</a:t>
                      </a:r>
                      <a:r>
                        <a:rPr lang="en-IN" sz="1600" b="0" i="1"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has four C</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P</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Us. Today’s desktop computers have processors that can execute billions of instructions per second.</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7468252"/>
                  </a:ext>
                </a:extLst>
              </a:tr>
            </a:tbl>
          </a:graphicData>
        </a:graphic>
      </p:graphicFrame>
    </p:spTree>
    <p:extLst>
      <p:ext uri="{BB962C8B-B14F-4D97-AF65-F5344CB8AC3E}">
        <p14:creationId xmlns:p14="http://schemas.microsoft.com/office/powerpoint/2010/main" val="3801677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Learning Objectives</a:t>
            </a:r>
            <a:endParaRPr lang="en-IN" dirty="0"/>
          </a:p>
        </p:txBody>
      </p:sp>
      <p:sp>
        <p:nvSpPr>
          <p:cNvPr id="3" name="Text Placeholder 2"/>
          <p:cNvSpPr>
            <a:spLocks noGrp="1"/>
          </p:cNvSpPr>
          <p:nvPr>
            <p:ph type="body" idx="1"/>
          </p:nvPr>
        </p:nvSpPr>
        <p:spPr/>
        <p:txBody>
          <a:bodyPr/>
          <a:lstStyle/>
          <a:p>
            <a:r>
              <a:rPr lang="en-IN" sz="2000" dirty="0" smtClean="0">
                <a:latin typeface="+mn-lt"/>
              </a:rPr>
              <a:t>Basic </a:t>
            </a:r>
            <a:r>
              <a:rPr lang="en-IN" sz="2000" dirty="0">
                <a:latin typeface="+mn-lt"/>
              </a:rPr>
              <a:t>computer concepts.</a:t>
            </a:r>
          </a:p>
          <a:p>
            <a:r>
              <a:rPr lang="en-IN" sz="2000" dirty="0" smtClean="0">
                <a:latin typeface="+mn-lt"/>
              </a:rPr>
              <a:t>The </a:t>
            </a:r>
            <a:r>
              <a:rPr lang="en-IN" sz="2000" dirty="0">
                <a:latin typeface="+mn-lt"/>
              </a:rPr>
              <a:t>different types </a:t>
            </a:r>
            <a:r>
              <a:rPr lang="en-IN" sz="2000" dirty="0" smtClean="0">
                <a:latin typeface="+mn-lt"/>
              </a:rPr>
              <a:t>of programming </a:t>
            </a:r>
            <a:r>
              <a:rPr lang="en-IN" sz="2000" dirty="0">
                <a:latin typeface="+mn-lt"/>
              </a:rPr>
              <a:t>languages.</a:t>
            </a:r>
          </a:p>
          <a:p>
            <a:r>
              <a:rPr lang="en-IN" sz="2000" dirty="0" smtClean="0">
                <a:latin typeface="+mn-lt"/>
              </a:rPr>
              <a:t>The </a:t>
            </a:r>
            <a:r>
              <a:rPr lang="en-IN" sz="2000" dirty="0">
                <a:latin typeface="+mn-lt"/>
              </a:rPr>
              <a:t>history of the </a:t>
            </a:r>
            <a:r>
              <a:rPr lang="en-IN" sz="2000" dirty="0" smtClean="0">
                <a:latin typeface="+mn-lt"/>
              </a:rPr>
              <a:t>C programming </a:t>
            </a:r>
            <a:r>
              <a:rPr lang="en-IN" sz="2000" dirty="0">
                <a:latin typeface="+mn-lt"/>
              </a:rPr>
              <a:t>language.</a:t>
            </a:r>
          </a:p>
          <a:p>
            <a:r>
              <a:rPr lang="en-IN" sz="2000" dirty="0" smtClean="0">
                <a:latin typeface="+mn-lt"/>
              </a:rPr>
              <a:t>The </a:t>
            </a:r>
            <a:r>
              <a:rPr lang="en-IN" sz="2000" dirty="0">
                <a:latin typeface="+mn-lt"/>
              </a:rPr>
              <a:t>purpose of the </a:t>
            </a:r>
            <a:r>
              <a:rPr lang="en-IN" sz="2000" dirty="0" smtClean="0">
                <a:latin typeface="+mn-lt"/>
              </a:rPr>
              <a:t>C Standard </a:t>
            </a:r>
            <a:r>
              <a:rPr lang="en-IN" sz="2000" dirty="0">
                <a:latin typeface="+mn-lt"/>
              </a:rPr>
              <a:t>Library.</a:t>
            </a:r>
          </a:p>
          <a:p>
            <a:r>
              <a:rPr lang="en-IN" sz="2000" dirty="0" smtClean="0">
                <a:latin typeface="+mn-lt"/>
              </a:rPr>
              <a:t>The </a:t>
            </a:r>
            <a:r>
              <a:rPr lang="en-IN" sz="2000" dirty="0">
                <a:latin typeface="+mn-lt"/>
              </a:rPr>
              <a:t>basics of </a:t>
            </a:r>
            <a:r>
              <a:rPr lang="en-IN" sz="2000" dirty="0" smtClean="0">
                <a:latin typeface="+mn-lt"/>
              </a:rPr>
              <a:t>object technology</a:t>
            </a:r>
            <a:r>
              <a:rPr lang="en-IN" sz="2000" dirty="0">
                <a:latin typeface="+mn-lt"/>
              </a:rPr>
              <a:t>.</a:t>
            </a:r>
          </a:p>
          <a:p>
            <a:r>
              <a:rPr lang="en-IN" sz="2000" dirty="0" smtClean="0">
                <a:latin typeface="+mn-lt"/>
              </a:rPr>
              <a:t>A </a:t>
            </a:r>
            <a:r>
              <a:rPr lang="en-IN" sz="2000" dirty="0">
                <a:latin typeface="+mn-lt"/>
              </a:rPr>
              <a:t>typical C </a:t>
            </a:r>
            <a:r>
              <a:rPr lang="en-IN" sz="2000" dirty="0" smtClean="0">
                <a:latin typeface="+mn-lt"/>
              </a:rPr>
              <a:t>program development environment</a:t>
            </a:r>
            <a:r>
              <a:rPr lang="en-IN" sz="2000" dirty="0">
                <a:latin typeface="+mn-lt"/>
              </a:rPr>
              <a:t>.</a:t>
            </a:r>
          </a:p>
          <a:p>
            <a:r>
              <a:rPr lang="en-IN" sz="2000" dirty="0" smtClean="0">
                <a:latin typeface="+mn-lt"/>
              </a:rPr>
              <a:t>To </a:t>
            </a:r>
            <a:r>
              <a:rPr lang="en-IN" sz="2000" dirty="0">
                <a:latin typeface="+mn-lt"/>
              </a:rPr>
              <a:t>test-drive a C </a:t>
            </a:r>
            <a:r>
              <a:rPr lang="en-IN" sz="2000" dirty="0" smtClean="0">
                <a:latin typeface="+mn-lt"/>
              </a:rPr>
              <a:t>application in </a:t>
            </a:r>
            <a:r>
              <a:rPr lang="en-IN" sz="2000" dirty="0">
                <a:latin typeface="+mn-lt"/>
              </a:rPr>
              <a:t>Windows, Linux and </a:t>
            </a:r>
            <a:r>
              <a:rPr lang="en-IN" sz="2000" dirty="0" smtClean="0">
                <a:latin typeface="+mn-lt"/>
              </a:rPr>
              <a:t>Mac O</a:t>
            </a:r>
            <a:r>
              <a:rPr lang="en-IN" sz="100" dirty="0" smtClean="0">
                <a:latin typeface="+mn-lt"/>
              </a:rPr>
              <a:t> </a:t>
            </a:r>
            <a:r>
              <a:rPr lang="en-IN" sz="2000" dirty="0" smtClean="0">
                <a:latin typeface="+mn-lt"/>
              </a:rPr>
              <a:t>S </a:t>
            </a:r>
            <a:r>
              <a:rPr lang="en-IN" sz="2000" dirty="0">
                <a:latin typeface="+mn-lt"/>
              </a:rPr>
              <a:t>X.</a:t>
            </a:r>
          </a:p>
          <a:p>
            <a:r>
              <a:rPr lang="en-IN" sz="2000" dirty="0" smtClean="0">
                <a:latin typeface="+mn-lt"/>
              </a:rPr>
              <a:t>Some </a:t>
            </a:r>
            <a:r>
              <a:rPr lang="en-IN" sz="2000" dirty="0">
                <a:latin typeface="+mn-lt"/>
              </a:rPr>
              <a:t>basics of the </a:t>
            </a:r>
            <a:r>
              <a:rPr lang="en-IN" sz="2000" dirty="0" smtClean="0">
                <a:latin typeface="+mn-lt"/>
              </a:rPr>
              <a:t>Internet and </a:t>
            </a:r>
            <a:r>
              <a:rPr lang="en-IN" sz="2000" dirty="0">
                <a:latin typeface="+mn-lt"/>
              </a:rPr>
              <a:t>the World Wide Web.</a:t>
            </a:r>
          </a:p>
        </p:txBody>
      </p:sp>
    </p:spTree>
    <p:extLst>
      <p:ext uri="{BB962C8B-B14F-4D97-AF65-F5344CB8AC3E}">
        <p14:creationId xmlns:p14="http://schemas.microsoft.com/office/powerpoint/2010/main" val="16141034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67486" cy="1097279"/>
          </a:xfrm>
        </p:spPr>
        <p:txBody>
          <a:bodyPr/>
          <a:lstStyle/>
          <a:p>
            <a:r>
              <a:rPr lang="en-IN" dirty="0" smtClean="0"/>
              <a:t>Figure 1.1 Logical Units of a Computer </a:t>
            </a:r>
            <a:r>
              <a:rPr lang="en-IN" sz="2000" b="0" dirty="0" smtClean="0"/>
              <a:t>(5 of 5)</a:t>
            </a:r>
            <a:endParaRPr lang="en-IN" sz="2000" b="0" dirty="0"/>
          </a:p>
        </p:txBody>
      </p:sp>
      <p:graphicFrame>
        <p:nvGraphicFramePr>
          <p:cNvPr id="6" name="Table 5"/>
          <p:cNvGraphicFramePr>
            <a:graphicFrameLocks noGrp="1"/>
          </p:cNvGraphicFramePr>
          <p:nvPr>
            <p:extLst>
              <p:ext uri="{D42A27DB-BD31-4B8C-83A1-F6EECF244321}">
                <p14:modId xmlns:p14="http://schemas.microsoft.com/office/powerpoint/2010/main" val="31555663"/>
              </p:ext>
            </p:extLst>
          </p:nvPr>
        </p:nvGraphicFramePr>
        <p:xfrm>
          <a:off x="457197" y="1894113"/>
          <a:ext cx="8367488" cy="3410355"/>
        </p:xfrm>
        <a:graphic>
          <a:graphicData uri="http://schemas.openxmlformats.org/drawingml/2006/table">
            <a:tbl>
              <a:tblPr firstRow="1" bandRow="1">
                <a:tableStyleId>{2D5ABB26-0587-4C30-8999-92F81FD0307C}</a:tableStyleId>
              </a:tblPr>
              <a:tblGrid>
                <a:gridCol w="1400632">
                  <a:extLst>
                    <a:ext uri="{9D8B030D-6E8A-4147-A177-3AD203B41FA5}">
                      <a16:colId xmlns:a16="http://schemas.microsoft.com/office/drawing/2014/main" val="2220482282"/>
                    </a:ext>
                  </a:extLst>
                </a:gridCol>
                <a:gridCol w="6966856">
                  <a:extLst>
                    <a:ext uri="{9D8B030D-6E8A-4147-A177-3AD203B41FA5}">
                      <a16:colId xmlns:a16="http://schemas.microsoft.com/office/drawing/2014/main" val="1577008879"/>
                    </a:ext>
                  </a:extLst>
                </a:gridCol>
              </a:tblGrid>
              <a:tr h="392835">
                <a:tc>
                  <a:txBody>
                    <a:bodyPr/>
                    <a:lstStyle/>
                    <a:p>
                      <a:r>
                        <a:rPr lang="en-IN" sz="1600" b="1" i="0" u="none" strike="noStrike" cap="none" baseline="0" dirty="0" smtClean="0">
                          <a:solidFill>
                            <a:schemeClr val="tx1"/>
                          </a:solidFill>
                          <a:latin typeface="+mn-lt"/>
                          <a:ea typeface="+mn-ea"/>
                          <a:cs typeface="+mn-cs"/>
                          <a:sym typeface="Arial"/>
                        </a:rPr>
                        <a:t>Logical unit</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i="0" u="none" strike="noStrike" cap="none" baseline="0" dirty="0" smtClean="0">
                          <a:solidFill>
                            <a:schemeClr val="tx1"/>
                          </a:solidFill>
                          <a:latin typeface="+mn-lt"/>
                          <a:ea typeface="+mn-ea"/>
                          <a:cs typeface="+mn-cs"/>
                          <a:sym typeface="Arial"/>
                        </a:rPr>
                        <a:t>Description</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888326"/>
                  </a:ext>
                </a:extLst>
              </a:tr>
              <a:tr h="2938194">
                <a:tc>
                  <a:txBody>
                    <a:bodyPr/>
                    <a:lstStyle/>
                    <a:p>
                      <a:r>
                        <a:rPr lang="en-IN" sz="1600" b="1" i="0" u="none" strike="noStrike" cap="none" baseline="0" dirty="0" smtClean="0">
                          <a:solidFill>
                            <a:schemeClr val="tx1"/>
                          </a:solidFill>
                          <a:latin typeface="+mn-lt"/>
                          <a:ea typeface="+mn-ea"/>
                          <a:cs typeface="+mn-cs"/>
                          <a:sym typeface="Arial"/>
                        </a:rPr>
                        <a:t>Secondary</a:t>
                      </a:r>
                    </a:p>
                    <a:p>
                      <a:r>
                        <a:rPr lang="en-IN" sz="1600" b="1" i="0" u="none" strike="noStrike" cap="none" baseline="0" dirty="0" smtClean="0">
                          <a:solidFill>
                            <a:schemeClr val="tx1"/>
                          </a:solidFill>
                          <a:latin typeface="+mn-lt"/>
                          <a:ea typeface="+mn-ea"/>
                          <a:cs typeface="+mn-cs"/>
                          <a:sym typeface="Arial"/>
                        </a:rPr>
                        <a:t>storage unit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This is the long-term, high-capacity “warehousing” section. Programs or data not actively being used by the other units normally are placed on secondary storage devices (e.g., your </a:t>
                      </a:r>
                      <a:r>
                        <a:rPr lang="en-IN" sz="1600" b="1" i="0" u="none" strike="noStrike" cap="none" baseline="0" dirty="0" smtClean="0">
                          <a:solidFill>
                            <a:schemeClr val="tx1"/>
                          </a:solidFill>
                          <a:latin typeface="+mn-lt"/>
                          <a:ea typeface="+mn-ea"/>
                          <a:cs typeface="+mn-cs"/>
                          <a:sym typeface="Arial"/>
                        </a:rPr>
                        <a:t>hard drive</a:t>
                      </a:r>
                      <a:r>
                        <a:rPr lang="en-IN" sz="1600" b="0" i="0" u="none" strike="noStrike" cap="none" baseline="0" dirty="0" smtClean="0">
                          <a:solidFill>
                            <a:schemeClr val="tx1"/>
                          </a:solidFill>
                          <a:latin typeface="+mn-lt"/>
                          <a:ea typeface="+mn-ea"/>
                          <a:cs typeface="+mn-cs"/>
                          <a:sym typeface="Arial"/>
                        </a:rPr>
                        <a:t>) until they’re again needed, possibly hours, days, months or even years later. Information on secondary storage devices is </a:t>
                      </a:r>
                      <a:r>
                        <a:rPr lang="en-IN" sz="1600" b="1" i="0" u="none" strike="noStrike" cap="none" baseline="0" dirty="0" smtClean="0">
                          <a:solidFill>
                            <a:schemeClr val="tx1"/>
                          </a:solidFill>
                          <a:latin typeface="+mn-lt"/>
                          <a:ea typeface="+mn-ea"/>
                          <a:cs typeface="+mn-cs"/>
                          <a:sym typeface="Arial"/>
                        </a:rPr>
                        <a:t>persistent</a:t>
                      </a:r>
                      <a:r>
                        <a:rPr lang="en-IN" sz="1600" b="0" i="0" u="none" strike="noStrike" cap="none" baseline="0" dirty="0" smtClean="0">
                          <a:solidFill>
                            <a:schemeClr val="tx1"/>
                          </a:solidFill>
                          <a:latin typeface="+mn-lt"/>
                          <a:ea typeface="+mn-ea"/>
                          <a:cs typeface="+mn-cs"/>
                          <a:sym typeface="Arial"/>
                        </a:rPr>
                        <a:t>—it’s preserved even when the computer’s power is turned off. Secondary storage information takes much longer to access than information in primary memory, but its cost per unit is much less. Examples of secondary storage devices include hard drives, D</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V</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D drives and U</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S</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 flash drives, some of which can hold over 2 T</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 (TB stands for terabytes; a terabyte is approximately one trillion bytes). Typical hard drives on desktop and notebook computers hold up to 2 T</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 and some desktop hard drives can hold up to 6 T</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220044"/>
                  </a:ext>
                </a:extLst>
              </a:tr>
            </a:tbl>
          </a:graphicData>
        </a:graphic>
      </p:graphicFrame>
    </p:spTree>
    <p:extLst>
      <p:ext uri="{BB962C8B-B14F-4D97-AF65-F5344CB8AC3E}">
        <p14:creationId xmlns:p14="http://schemas.microsoft.com/office/powerpoint/2010/main" val="8866475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1.3 Data Hierarchy </a:t>
            </a:r>
            <a:r>
              <a:rPr lang="en-US" sz="2000" b="0" kern="1200" dirty="0" smtClean="0">
                <a:latin typeface="Times New Roman" panose="02020603050405020304" pitchFamily="18" charset="0"/>
                <a:ea typeface="+mj-ea"/>
                <a:cs typeface="+mj-cs"/>
              </a:rPr>
              <a:t>(1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661963"/>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Data items processed by computers form a </a:t>
            </a:r>
            <a:r>
              <a:rPr lang="en-US" altLang="en-US" sz="2400" b="1" kern="1200" dirty="0">
                <a:solidFill>
                  <a:srgbClr val="000000"/>
                </a:solidFill>
                <a:latin typeface="Arial (Body)"/>
                <a:ea typeface="+mn-ea"/>
                <a:cs typeface="+mn-cs"/>
              </a:rPr>
              <a:t>data hierarchy </a:t>
            </a:r>
            <a:r>
              <a:rPr lang="en-US" altLang="en-US" sz="2400" kern="1200" dirty="0">
                <a:solidFill>
                  <a:srgbClr val="000000"/>
                </a:solidFill>
                <a:latin typeface="Arial (Body)"/>
                <a:ea typeface="+mn-ea"/>
                <a:cs typeface="+mn-cs"/>
              </a:rPr>
              <a:t>that becomes larger and more complex in structure as we progress from bits to characters to fields, and so </a:t>
            </a:r>
            <a:r>
              <a:rPr lang="en-US" altLang="en-US" sz="2400" kern="1200" dirty="0" smtClean="0">
                <a:solidFill>
                  <a:srgbClr val="000000"/>
                </a:solidFill>
                <a:latin typeface="Arial (Body)"/>
                <a:ea typeface="+mn-ea"/>
                <a:cs typeface="+mn-cs"/>
              </a:rPr>
              <a:t>on.</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7053593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a:t>
            </a:r>
            <a:r>
              <a:rPr lang="en-IN" dirty="0"/>
              <a:t>1.2 </a:t>
            </a:r>
            <a:r>
              <a:rPr lang="en-IN" dirty="0" smtClean="0"/>
              <a:t>Data Hierarchy</a:t>
            </a:r>
            <a:endParaRPr lang="en-IN" dirty="0"/>
          </a:p>
        </p:txBody>
      </p:sp>
      <p:pic>
        <p:nvPicPr>
          <p:cNvPr id="6" name="Picture 5" descr="A flow chart depicting an example of data hierarchy going from a single bit to a file. The flow chart starts from the bottom and goes up as follows. The bit, the digit 1, has an arrow pointing up to show where it is used in the binary code 0, 1, 0, 0, 1, 0, 1, 0 which represents the character J. An arrow points up from character J to the letters J U D Y to form a name which is an example of a field. An arrow points up to a row from fields that contains the words Judy and green, this is an example of a record. An arrow points to a large table of which the record is one of four, which each have a name and a color in the first two fields, this is an example of a file."/>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5856" t="4656" r="6002" b="11746"/>
          <a:stretch/>
        </p:blipFill>
        <p:spPr>
          <a:xfrm>
            <a:off x="1429435" y="1536034"/>
            <a:ext cx="6285130" cy="4605986"/>
          </a:xfrm>
          <a:prstGeom prst="rect">
            <a:avLst/>
          </a:prstGeom>
          <a:noFill/>
          <a:ln>
            <a:noFill/>
          </a:ln>
        </p:spPr>
      </p:pic>
    </p:spTree>
    <p:extLst>
      <p:ext uri="{BB962C8B-B14F-4D97-AF65-F5344CB8AC3E}">
        <p14:creationId xmlns:p14="http://schemas.microsoft.com/office/powerpoint/2010/main" val="1556988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1.3 Data Hierarchy </a:t>
            </a:r>
            <a:r>
              <a:rPr lang="en-US" sz="2000" b="0" kern="1200" dirty="0" smtClean="0">
                <a:latin typeface="Times New Roman" panose="02020603050405020304" pitchFamily="18" charset="0"/>
                <a:ea typeface="+mj-ea"/>
                <a:cs typeface="+mj-cs"/>
              </a:rPr>
              <a:t>(2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62483"/>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Bits</a:t>
            </a:r>
          </a:p>
          <a:p>
            <a:pPr marL="741553" lvl="1" indent="-284353">
              <a:spcAft>
                <a:spcPct val="0"/>
              </a:spcAft>
              <a:buSzPts val="2400"/>
            </a:pPr>
            <a:r>
              <a:rPr lang="en-US" sz="2400" kern="1200" dirty="0">
                <a:solidFill>
                  <a:srgbClr val="000000"/>
                </a:solidFill>
                <a:latin typeface="Arial (Body)"/>
                <a:ea typeface="+mn-ea"/>
                <a:cs typeface="+mn-cs"/>
              </a:rPr>
              <a:t>The smallest data item in a computer can assume the value 0 or the value </a:t>
            </a:r>
            <a:r>
              <a:rPr lang="en-US" sz="2400" kern="1200" dirty="0" smtClean="0">
                <a:solidFill>
                  <a:srgbClr val="000000"/>
                </a:solidFill>
                <a:latin typeface="Arial (Body)"/>
                <a:ea typeface="+mn-ea"/>
                <a:cs typeface="+mn-cs"/>
              </a:rPr>
              <a:t>1.</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Short for “binary digit”—a digit that can assume one of </a:t>
            </a:r>
            <a:r>
              <a:rPr lang="en-US" sz="2400" b="1" kern="1200" dirty="0">
                <a:solidFill>
                  <a:srgbClr val="000000"/>
                </a:solidFill>
                <a:latin typeface="Arial (Body)"/>
                <a:ea typeface="+mn-ea"/>
                <a:cs typeface="+mn-cs"/>
              </a:rPr>
              <a:t>two </a:t>
            </a:r>
            <a:r>
              <a:rPr lang="en-US" sz="2400" kern="1200" dirty="0" smtClean="0">
                <a:solidFill>
                  <a:srgbClr val="000000"/>
                </a:solidFill>
                <a:latin typeface="Arial (Body)"/>
                <a:ea typeface="+mn-ea"/>
                <a:cs typeface="+mn-cs"/>
              </a:rPr>
              <a:t>values.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Characters</a:t>
            </a:r>
          </a:p>
          <a:p>
            <a:pPr marL="741553" lvl="1" indent="-284353">
              <a:spcAft>
                <a:spcPct val="0"/>
              </a:spcAft>
              <a:buSzPts val="2400"/>
            </a:pPr>
            <a:r>
              <a:rPr lang="en-US" sz="2400" kern="1200" dirty="0">
                <a:solidFill>
                  <a:srgbClr val="000000"/>
                </a:solidFill>
                <a:latin typeface="Arial (Body)"/>
                <a:ea typeface="+mn-ea"/>
                <a:cs typeface="+mn-cs"/>
              </a:rPr>
              <a:t>It’s tedious for people to work with data in the low-level form of </a:t>
            </a:r>
            <a:r>
              <a:rPr lang="en-US" sz="2400" kern="1200" dirty="0" smtClean="0">
                <a:solidFill>
                  <a:srgbClr val="000000"/>
                </a:solidFill>
                <a:latin typeface="Arial (Body)"/>
                <a:ea typeface="+mn-ea"/>
                <a:cs typeface="+mn-cs"/>
              </a:rPr>
              <a:t>bits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23121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rPr>
              <a:t>1.3 Data Hierarchy </a:t>
            </a:r>
            <a:r>
              <a:rPr lang="en-US" sz="2000" b="0" kern="1200" dirty="0" smtClean="0">
                <a:latin typeface="Times New Roman" panose="02020603050405020304" pitchFamily="18" charset="0"/>
                <a:ea typeface="+mj-ea"/>
              </a:rPr>
              <a:t>(3 of 6)</a:t>
            </a:r>
            <a:endParaRPr lang="en-US" sz="2000" b="0" kern="1200" dirty="0">
              <a:latin typeface="Times New Roman" panose="02020603050405020304" pitchFamily="18" charset="0"/>
              <a:ea typeface="+mj-ea"/>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57200" y="1600200"/>
                <a:ext cx="8229600" cy="3877954"/>
              </a:xfrm>
            </p:spPr>
            <p:txBody>
              <a:bodyPr>
                <a:noAutofit/>
              </a:bodyPr>
              <a:lstStyle/>
              <a:p>
                <a:pPr marL="741553" lvl="1" indent="-284353">
                  <a:spcAft>
                    <a:spcPct val="0"/>
                  </a:spcAft>
                  <a:buSzPts val="2400"/>
                </a:pPr>
                <a:r>
                  <a:rPr lang="en-US" sz="2000" kern="1200" dirty="0" smtClean="0">
                    <a:solidFill>
                      <a:srgbClr val="000000"/>
                    </a:solidFill>
                    <a:latin typeface="+mn-lt"/>
                    <a:ea typeface="+mn-ea"/>
                  </a:rPr>
                  <a:t>Instead</a:t>
                </a:r>
                <a:r>
                  <a:rPr lang="en-US" sz="2000" kern="1200" dirty="0">
                    <a:solidFill>
                      <a:srgbClr val="000000"/>
                    </a:solidFill>
                    <a:latin typeface="+mn-lt"/>
                    <a:ea typeface="+mn-ea"/>
                  </a:rPr>
                  <a:t>, they prefer to work with </a:t>
                </a:r>
                <a:r>
                  <a:rPr lang="en-US" sz="2000" b="1" kern="1200" dirty="0">
                    <a:solidFill>
                      <a:srgbClr val="000000"/>
                    </a:solidFill>
                    <a:latin typeface="+mn-lt"/>
                    <a:ea typeface="+mn-ea"/>
                  </a:rPr>
                  <a:t>decimal digits </a:t>
                </a:r>
                <a:r>
                  <a:rPr lang="en-US" sz="2000" kern="1200" dirty="0">
                    <a:solidFill>
                      <a:srgbClr val="000000"/>
                    </a:solidFill>
                    <a:latin typeface="+mn-lt"/>
                    <a:ea typeface="+mn-ea"/>
                  </a:rPr>
                  <a:t>(0–9), </a:t>
                </a:r>
                <a:r>
                  <a:rPr lang="en-US" sz="2000" b="1" kern="1200" dirty="0">
                    <a:solidFill>
                      <a:srgbClr val="000000"/>
                    </a:solidFill>
                    <a:latin typeface="+mn-lt"/>
                    <a:ea typeface="+mn-ea"/>
                  </a:rPr>
                  <a:t>letters </a:t>
                </a:r>
                <a:r>
                  <a:rPr lang="en-US" sz="2000" kern="1200" dirty="0">
                    <a:solidFill>
                      <a:srgbClr val="000000"/>
                    </a:solidFill>
                    <a:latin typeface="+mn-lt"/>
                    <a:ea typeface="+mn-ea"/>
                  </a:rPr>
                  <a:t>(A–Z and a–z), and </a:t>
                </a:r>
                <a:r>
                  <a:rPr lang="en-US" sz="2000" b="1" kern="1200" dirty="0">
                    <a:solidFill>
                      <a:srgbClr val="000000"/>
                    </a:solidFill>
                    <a:latin typeface="+mn-lt"/>
                    <a:ea typeface="+mn-ea"/>
                  </a:rPr>
                  <a:t>special symbols </a:t>
                </a:r>
                <a:r>
                  <a:rPr lang="en-US" sz="2000" kern="1200" dirty="0">
                    <a:solidFill>
                      <a:srgbClr val="000000"/>
                    </a:solidFill>
                    <a:latin typeface="+mn-lt"/>
                    <a:ea typeface="+mn-ea"/>
                  </a:rPr>
                  <a:t>(e.g., $, @, %, &amp;, *, (, ), </a:t>
                </a:r>
                <a14:m>
                  <m:oMath xmlns:m="http://schemas.openxmlformats.org/officeDocument/2006/math">
                    <m:r>
                      <a:rPr lang="en-US" sz="2000" i="1" kern="1200" dirty="0" smtClean="0">
                        <a:solidFill>
                          <a:srgbClr val="000000"/>
                        </a:solidFill>
                        <a:latin typeface="Cambria Math" panose="02040503050406030204" pitchFamily="18" charset="0"/>
                        <a:ea typeface="+mn-ea"/>
                      </a:rPr>
                      <m:t>−</m:t>
                    </m:r>
                  </m:oMath>
                </a14:m>
                <a:r>
                  <a:rPr lang="en-US" sz="2000" kern="1200" dirty="0">
                    <a:solidFill>
                      <a:srgbClr val="000000"/>
                    </a:solidFill>
                    <a:latin typeface="+mn-lt"/>
                    <a:ea typeface="+mn-ea"/>
                  </a:rPr>
                  <a:t>, +, ", :, </a:t>
                </a:r>
                <a14:m>
                  <m:oMath xmlns:m="http://schemas.openxmlformats.org/officeDocument/2006/math">
                    <m:r>
                      <a:rPr lang="en-US" sz="2000" b="0" i="1" kern="1200" dirty="0" smtClean="0">
                        <a:solidFill>
                          <a:srgbClr val="000000"/>
                        </a:solidFill>
                        <a:latin typeface="Cambria Math" panose="02040503050406030204" pitchFamily="18" charset="0"/>
                        <a:ea typeface="+mn-ea"/>
                      </a:rPr>
                      <m:t>?</m:t>
                    </m:r>
                  </m:oMath>
                </a14:m>
                <a:r>
                  <a:rPr lang="en-US" sz="2000" kern="1200" dirty="0">
                    <a:solidFill>
                      <a:srgbClr val="000000"/>
                    </a:solidFill>
                    <a:latin typeface="+mn-lt"/>
                    <a:ea typeface="+mn-ea"/>
                  </a:rPr>
                  <a:t> and /)</a:t>
                </a:r>
              </a:p>
              <a:p>
                <a:pPr marL="741553" lvl="1" indent="-284353">
                  <a:spcAft>
                    <a:spcPct val="0"/>
                  </a:spcAft>
                  <a:buSzPts val="2400"/>
                </a:pPr>
                <a:r>
                  <a:rPr lang="en-US" sz="2000" kern="1200" dirty="0">
                    <a:solidFill>
                      <a:srgbClr val="000000"/>
                    </a:solidFill>
                    <a:latin typeface="+mn-lt"/>
                    <a:ea typeface="+mn-ea"/>
                  </a:rPr>
                  <a:t>The computer’s </a:t>
                </a:r>
                <a:r>
                  <a:rPr lang="en-US" sz="2000" b="1" kern="1200" dirty="0">
                    <a:solidFill>
                      <a:srgbClr val="000000"/>
                    </a:solidFill>
                    <a:latin typeface="+mn-lt"/>
                    <a:ea typeface="+mn-ea"/>
                  </a:rPr>
                  <a:t>character set</a:t>
                </a:r>
                <a:r>
                  <a:rPr lang="en-US" sz="2000" kern="1200" dirty="0">
                    <a:solidFill>
                      <a:srgbClr val="000000"/>
                    </a:solidFill>
                    <a:latin typeface="+mn-lt"/>
                    <a:ea typeface="+mn-ea"/>
                  </a:rPr>
                  <a:t> is the set of all the characters used to write programs and represent- data items.</a:t>
                </a:r>
              </a:p>
              <a:p>
                <a:pPr marL="741553" lvl="1" indent="-284353">
                  <a:spcAft>
                    <a:spcPct val="0"/>
                  </a:spcAft>
                  <a:buSzPts val="2400"/>
                </a:pPr>
                <a:r>
                  <a:rPr lang="en-US" sz="2000" kern="1200" dirty="0" smtClean="0">
                    <a:solidFill>
                      <a:srgbClr val="000000"/>
                    </a:solidFill>
                    <a:latin typeface="+mn-lt"/>
                    <a:ea typeface="+mn-ea"/>
                  </a:rPr>
                  <a:t>Computers </a:t>
                </a:r>
                <a:r>
                  <a:rPr lang="en-US" sz="2000" kern="1200" dirty="0">
                    <a:solidFill>
                      <a:srgbClr val="000000"/>
                    </a:solidFill>
                    <a:latin typeface="+mn-lt"/>
                    <a:ea typeface="+mn-ea"/>
                  </a:rPr>
                  <a:t>process only 1s and 0s, so a computer’s character set represents every character as a pattern of 1s and 0s.</a:t>
                </a:r>
              </a:p>
              <a:p>
                <a:pPr marL="741553" lvl="1" indent="-284353">
                  <a:spcAft>
                    <a:spcPct val="0"/>
                  </a:spcAft>
                  <a:buSzPts val="2400"/>
                </a:pPr>
                <a:r>
                  <a:rPr lang="en-US" sz="2000" kern="1200" dirty="0">
                    <a:solidFill>
                      <a:srgbClr val="000000"/>
                    </a:solidFill>
                    <a:latin typeface="+mn-lt"/>
                    <a:ea typeface="+mn-ea"/>
                  </a:rPr>
                  <a:t>C supports various character sets (including </a:t>
                </a:r>
                <a:r>
                  <a:rPr lang="en-US" sz="2000" b="1" kern="1200" dirty="0">
                    <a:solidFill>
                      <a:srgbClr val="000000"/>
                    </a:solidFill>
                    <a:latin typeface="+mn-lt"/>
                    <a:ea typeface="+mn-ea"/>
                  </a:rPr>
                  <a:t>Unicode</a:t>
                </a:r>
                <a:r>
                  <a:rPr lang="en-US" sz="2000" kern="1200" baseline="30000" dirty="0">
                    <a:solidFill>
                      <a:srgbClr val="000000"/>
                    </a:solidFill>
                    <a:latin typeface="+mn-lt"/>
                    <a:ea typeface="+mn-ea"/>
                  </a:rPr>
                  <a:t>®</a:t>
                </a:r>
                <a:r>
                  <a:rPr lang="en-US" sz="2000" kern="1200" dirty="0">
                    <a:solidFill>
                      <a:srgbClr val="000000"/>
                    </a:solidFill>
                    <a:latin typeface="+mn-lt"/>
                    <a:ea typeface="+mn-ea"/>
                  </a:rPr>
                  <a:t>) that are composed of characters containing one, two or four bytes (8, 16 or 32 bits).</a:t>
                </a:r>
              </a:p>
              <a:p>
                <a:pPr marL="741553" lvl="1" indent="-284353">
                  <a:spcAft>
                    <a:spcPct val="0"/>
                  </a:spcAft>
                  <a:buSzPts val="2400"/>
                </a:pPr>
                <a:r>
                  <a:rPr lang="en-US" sz="2000" kern="1200" dirty="0">
                    <a:solidFill>
                      <a:srgbClr val="000000"/>
                    </a:solidFill>
                    <a:latin typeface="+mn-lt"/>
                    <a:ea typeface="+mn-ea"/>
                  </a:rPr>
                  <a:t>Unicode contains characters for many of the world’s languages.</a:t>
                </a:r>
                <a:endParaRPr lang="en-US" altLang="en-US" sz="2000" kern="1200" dirty="0">
                  <a:solidFill>
                    <a:srgbClr val="000000"/>
                  </a:solidFill>
                  <a:latin typeface="+mn-lt"/>
                  <a:ea typeface="+mn-ea"/>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57200" y="1600200"/>
                <a:ext cx="8229600" cy="3877954"/>
              </a:xfrm>
              <a:blipFill>
                <a:blip r:embed="rId2"/>
                <a:stretch>
                  <a:fillRect t="-629" r="-519" b="-1415"/>
                </a:stretch>
              </a:blipFill>
            </p:spPr>
            <p:txBody>
              <a:bodyPr/>
              <a:lstStyle/>
              <a:p>
                <a:r>
                  <a:rPr lang="en-US">
                    <a:noFill/>
                  </a:rPr>
                  <a:t> </a:t>
                </a:r>
              </a:p>
            </p:txBody>
          </p:sp>
        </mc:Fallback>
      </mc:AlternateContent>
    </p:spTree>
    <p:extLst>
      <p:ext uri="{BB962C8B-B14F-4D97-AF65-F5344CB8AC3E}">
        <p14:creationId xmlns:p14="http://schemas.microsoft.com/office/powerpoint/2010/main" val="603733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1.3 Data Hierarchy </a:t>
            </a:r>
            <a:r>
              <a:rPr lang="en-US" sz="2000" b="0" kern="1200" dirty="0" smtClean="0">
                <a:latin typeface="Times New Roman" panose="02020603050405020304" pitchFamily="18" charset="0"/>
                <a:ea typeface="+mj-ea"/>
                <a:cs typeface="+mj-cs"/>
              </a:rPr>
              <a:t>(4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9315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Fields</a:t>
            </a:r>
          </a:p>
          <a:p>
            <a:pPr marL="741553" lvl="1" indent="-284353">
              <a:spcAft>
                <a:spcPct val="0"/>
              </a:spcAft>
              <a:buSzPts val="2400"/>
            </a:pPr>
            <a:r>
              <a:rPr lang="en-US" sz="2400" kern="1200" dirty="0">
                <a:solidFill>
                  <a:srgbClr val="000000"/>
                </a:solidFill>
                <a:latin typeface="Arial (Body)"/>
                <a:ea typeface="+mn-ea"/>
                <a:cs typeface="+mn-cs"/>
              </a:rPr>
              <a:t>Composed of characters or </a:t>
            </a:r>
            <a:r>
              <a:rPr lang="en-US" sz="2400" kern="1200" dirty="0" smtClean="0">
                <a:solidFill>
                  <a:srgbClr val="000000"/>
                </a:solidFill>
                <a:latin typeface="Arial (Body)"/>
                <a:ea typeface="+mn-ea"/>
                <a:cs typeface="+mn-cs"/>
              </a:rPr>
              <a:t>bytes.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A field is a group of characters or bytes that conveys </a:t>
            </a:r>
            <a:r>
              <a:rPr lang="en-US" sz="2400" kern="1200" dirty="0" smtClean="0">
                <a:solidFill>
                  <a:srgbClr val="000000"/>
                </a:solidFill>
                <a:latin typeface="Arial (Body)"/>
                <a:ea typeface="+mn-ea"/>
                <a:cs typeface="+mn-cs"/>
              </a:rPr>
              <a:t>meaning.</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smtClean="0">
                <a:solidFill>
                  <a:srgbClr val="000000"/>
                </a:solidFill>
                <a:latin typeface="Arial (Body)"/>
                <a:ea typeface="+mn-ea"/>
                <a:cs typeface="+mn-cs"/>
              </a:rPr>
              <a:t>Records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Several related fields can be used to compose a </a:t>
            </a:r>
            <a:r>
              <a:rPr lang="en-US" sz="2400" b="1" kern="1200" dirty="0">
                <a:solidFill>
                  <a:srgbClr val="000000"/>
                </a:solidFill>
                <a:latin typeface="Arial (Body)"/>
                <a:ea typeface="+mn-ea"/>
                <a:cs typeface="+mn-cs"/>
              </a:rPr>
              <a:t>record</a:t>
            </a:r>
            <a:r>
              <a:rPr lang="en-US" sz="2400" kern="1200" dirty="0">
                <a:solidFill>
                  <a:srgbClr val="000000"/>
                </a:solidFill>
                <a:latin typeface="Arial (Body)"/>
                <a:ea typeface="+mn-ea"/>
                <a:cs typeface="+mn-cs"/>
              </a:rPr>
              <a:t>—a group of related </a:t>
            </a:r>
            <a:r>
              <a:rPr lang="en-US" sz="2400" kern="1200" dirty="0" smtClean="0">
                <a:solidFill>
                  <a:srgbClr val="000000"/>
                </a:solidFill>
                <a:latin typeface="Arial (Body)"/>
                <a:ea typeface="+mn-ea"/>
                <a:cs typeface="+mn-cs"/>
              </a:rPr>
              <a:t>fields.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6310600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1.3 Data Hierarchy </a:t>
            </a:r>
            <a:r>
              <a:rPr lang="en-US" sz="2000" b="0" kern="1200" dirty="0" smtClean="0">
                <a:latin typeface="Times New Roman" panose="02020603050405020304" pitchFamily="18" charset="0"/>
                <a:ea typeface="+mj-ea"/>
                <a:cs typeface="+mj-cs"/>
              </a:rPr>
              <a:t>(5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71351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File</a:t>
            </a:r>
          </a:p>
          <a:p>
            <a:pPr marL="741553" lvl="1" indent="-284353">
              <a:spcAft>
                <a:spcPct val="0"/>
              </a:spcAft>
              <a:buSzPts val="2400"/>
            </a:pPr>
            <a:r>
              <a:rPr lang="en-US" sz="2400" kern="1200" dirty="0">
                <a:solidFill>
                  <a:srgbClr val="000000"/>
                </a:solidFill>
                <a:latin typeface="Arial (Body)"/>
                <a:ea typeface="+mn-ea"/>
                <a:cs typeface="+mn-cs"/>
              </a:rPr>
              <a:t>A group of related </a:t>
            </a:r>
            <a:r>
              <a:rPr lang="en-US" sz="2400" kern="1200" dirty="0" smtClean="0">
                <a:solidFill>
                  <a:srgbClr val="000000"/>
                </a:solidFill>
                <a:latin typeface="Arial (Body)"/>
                <a:ea typeface="+mn-ea"/>
                <a:cs typeface="+mn-cs"/>
              </a:rPr>
              <a:t>records.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More generally, a file contains arbitrary data in arbitrary </a:t>
            </a:r>
            <a:r>
              <a:rPr lang="en-US" sz="2400" kern="1200" dirty="0" smtClean="0">
                <a:solidFill>
                  <a:srgbClr val="000000"/>
                </a:solidFill>
                <a:latin typeface="Arial (Body)"/>
                <a:ea typeface="+mn-ea"/>
                <a:cs typeface="+mn-cs"/>
              </a:rPr>
              <a:t>formats.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In some operating systems, a file is viewed simply as a </a:t>
            </a:r>
            <a:r>
              <a:rPr lang="en-US" sz="2400" b="1" kern="1200" dirty="0">
                <a:solidFill>
                  <a:srgbClr val="000000"/>
                </a:solidFill>
                <a:latin typeface="Arial (Body)"/>
                <a:ea typeface="+mn-ea"/>
                <a:cs typeface="+mn-cs"/>
              </a:rPr>
              <a:t>sequence of bytes</a:t>
            </a:r>
            <a:r>
              <a:rPr lang="en-US" sz="2400" kern="1200" dirty="0">
                <a:solidFill>
                  <a:srgbClr val="000000"/>
                </a:solidFill>
                <a:latin typeface="Arial (Body)"/>
                <a:ea typeface="+mn-ea"/>
                <a:cs typeface="+mn-cs"/>
              </a:rPr>
              <a:t>—any organization of the bytes in a file, such as organizing the data into records, is a view created by the application programmer.</a:t>
            </a:r>
          </a:p>
          <a:p>
            <a:pPr marL="255651" lvl="0" indent="-255651">
              <a:spcAft>
                <a:spcPct val="0"/>
              </a:spcAft>
              <a:buSzPts val="2400"/>
              <a:tabLst/>
            </a:pPr>
            <a:r>
              <a:rPr lang="en-US" sz="2400" kern="1200" dirty="0" smtClean="0">
                <a:solidFill>
                  <a:srgbClr val="000000"/>
                </a:solidFill>
                <a:latin typeface="Arial (Body)"/>
                <a:ea typeface="+mn-ea"/>
                <a:cs typeface="+mn-cs"/>
              </a:rPr>
              <a:t>Database</a:t>
            </a:r>
          </a:p>
          <a:p>
            <a:pPr marL="743001" lvl="1" indent="-255651">
              <a:spcAft>
                <a:spcPct val="0"/>
              </a:spcAft>
              <a:buSzPts val="2400"/>
            </a:pPr>
            <a:r>
              <a:rPr lang="en-US" sz="2400" kern="1200" dirty="0">
                <a:solidFill>
                  <a:srgbClr val="000000"/>
                </a:solidFill>
                <a:latin typeface="Arial (Body)"/>
              </a:rPr>
              <a:t>A </a:t>
            </a:r>
            <a:r>
              <a:rPr lang="en-US" sz="2400" b="1" kern="1200" dirty="0">
                <a:solidFill>
                  <a:srgbClr val="000000"/>
                </a:solidFill>
                <a:latin typeface="Arial (Body)"/>
              </a:rPr>
              <a:t>database</a:t>
            </a:r>
            <a:r>
              <a:rPr lang="en-US" sz="2400" kern="1200" dirty="0">
                <a:solidFill>
                  <a:srgbClr val="000000"/>
                </a:solidFill>
                <a:latin typeface="Arial (Body)"/>
              </a:rPr>
              <a:t> is a collection of data organized for easy access and manipulation</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6202095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rPr>
              <a:t>1.3 Data Hierarchy </a:t>
            </a:r>
            <a:r>
              <a:rPr lang="en-US" sz="2000" b="0" kern="1200" dirty="0" smtClean="0">
                <a:latin typeface="Times New Roman" panose="02020603050405020304" pitchFamily="18" charset="0"/>
                <a:ea typeface="+mj-ea"/>
              </a:rPr>
              <a:t>(6 of 6)</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716646"/>
          </a:xfrm>
        </p:spPr>
        <p:txBody>
          <a:bodyPr>
            <a:noAutofit/>
          </a:bodyPr>
          <a:lstStyle/>
          <a:p>
            <a:pPr marL="741553" lvl="1" indent="-284353">
              <a:spcAft>
                <a:spcPct val="0"/>
              </a:spcAft>
              <a:buSzPts val="2400"/>
            </a:pPr>
            <a:r>
              <a:rPr lang="en-US" sz="2000" kern="1200" dirty="0" smtClean="0">
                <a:solidFill>
                  <a:srgbClr val="000000"/>
                </a:solidFill>
                <a:latin typeface="Arial (Body)"/>
                <a:ea typeface="+mn-ea"/>
              </a:rPr>
              <a:t>The </a:t>
            </a:r>
            <a:r>
              <a:rPr lang="en-US" sz="2000" kern="1200" dirty="0">
                <a:solidFill>
                  <a:srgbClr val="000000"/>
                </a:solidFill>
                <a:latin typeface="Arial (Body)"/>
                <a:ea typeface="+mn-ea"/>
              </a:rPr>
              <a:t>most popular model is the </a:t>
            </a:r>
            <a:r>
              <a:rPr lang="en-US" sz="2000" b="1" kern="1200" dirty="0">
                <a:solidFill>
                  <a:srgbClr val="000000"/>
                </a:solidFill>
                <a:latin typeface="Arial (Body)"/>
                <a:ea typeface="+mn-ea"/>
              </a:rPr>
              <a:t>relational database</a:t>
            </a:r>
            <a:r>
              <a:rPr lang="en-US" sz="2000" kern="1200" dirty="0">
                <a:solidFill>
                  <a:srgbClr val="000000"/>
                </a:solidFill>
                <a:latin typeface="Arial (Body)"/>
                <a:ea typeface="+mn-ea"/>
              </a:rPr>
              <a:t>, in which data is stored in simple </a:t>
            </a:r>
            <a:r>
              <a:rPr lang="en-US" sz="2000" b="1" kern="1200" dirty="0">
                <a:solidFill>
                  <a:srgbClr val="000000"/>
                </a:solidFill>
                <a:latin typeface="Arial (Body)"/>
                <a:ea typeface="+mn-ea"/>
              </a:rPr>
              <a:t>tables</a:t>
            </a:r>
            <a:r>
              <a:rPr lang="en-US" sz="2000" kern="1200" dirty="0">
                <a:solidFill>
                  <a:srgbClr val="000000"/>
                </a:solidFill>
                <a:latin typeface="Arial (Body)"/>
                <a:ea typeface="+mn-ea"/>
              </a:rPr>
              <a:t>.</a:t>
            </a:r>
          </a:p>
          <a:p>
            <a:pPr marL="741553" lvl="1" indent="-284353">
              <a:spcAft>
                <a:spcPct val="0"/>
              </a:spcAft>
              <a:buSzPts val="2400"/>
            </a:pPr>
            <a:r>
              <a:rPr lang="en-US" sz="2000" kern="1200" dirty="0">
                <a:solidFill>
                  <a:srgbClr val="000000"/>
                </a:solidFill>
                <a:latin typeface="Arial (Body)"/>
                <a:ea typeface="+mn-ea"/>
              </a:rPr>
              <a:t>A table includes </a:t>
            </a:r>
            <a:r>
              <a:rPr lang="en-US" sz="2000" b="1" kern="1200" dirty="0">
                <a:solidFill>
                  <a:srgbClr val="000000"/>
                </a:solidFill>
                <a:latin typeface="Arial (Body)"/>
                <a:ea typeface="+mn-ea"/>
              </a:rPr>
              <a:t>records </a:t>
            </a:r>
            <a:r>
              <a:rPr lang="en-US" sz="2000" kern="1200" dirty="0">
                <a:solidFill>
                  <a:srgbClr val="000000"/>
                </a:solidFill>
                <a:latin typeface="Arial (Body)"/>
                <a:ea typeface="+mn-ea"/>
              </a:rPr>
              <a:t>and </a:t>
            </a:r>
            <a:r>
              <a:rPr lang="en-US" sz="2000" b="1" kern="1200" dirty="0">
                <a:solidFill>
                  <a:srgbClr val="000000"/>
                </a:solidFill>
                <a:latin typeface="Arial (Body)"/>
                <a:ea typeface="+mn-ea"/>
              </a:rPr>
              <a:t>fields</a:t>
            </a:r>
            <a:r>
              <a:rPr lang="en-US" sz="2000" kern="1200" dirty="0">
                <a:solidFill>
                  <a:srgbClr val="000000"/>
                </a:solidFill>
                <a:latin typeface="Arial (Body)"/>
                <a:ea typeface="+mn-ea"/>
              </a:rPr>
              <a:t>.</a:t>
            </a:r>
          </a:p>
          <a:p>
            <a:pPr marL="741553" lvl="1" indent="-284353">
              <a:spcAft>
                <a:spcPct val="0"/>
              </a:spcAft>
              <a:buSzPts val="2400"/>
            </a:pPr>
            <a:r>
              <a:rPr lang="en-US" sz="2000" kern="1200" dirty="0">
                <a:solidFill>
                  <a:srgbClr val="000000"/>
                </a:solidFill>
                <a:latin typeface="Arial (Body)"/>
                <a:ea typeface="+mn-ea"/>
              </a:rPr>
              <a:t>You can </a:t>
            </a:r>
            <a:r>
              <a:rPr lang="en-US" sz="2000" b="1" kern="1200" dirty="0">
                <a:solidFill>
                  <a:srgbClr val="000000"/>
                </a:solidFill>
                <a:latin typeface="Arial (Body)"/>
                <a:ea typeface="+mn-ea"/>
              </a:rPr>
              <a:t>search</a:t>
            </a:r>
            <a:r>
              <a:rPr lang="en-US" sz="2000" kern="1200" dirty="0">
                <a:solidFill>
                  <a:srgbClr val="000000"/>
                </a:solidFill>
                <a:latin typeface="Arial (Body)"/>
                <a:ea typeface="+mn-ea"/>
              </a:rPr>
              <a:t>, </a:t>
            </a:r>
            <a:r>
              <a:rPr lang="en-US" sz="2000" b="1" kern="1200" dirty="0">
                <a:solidFill>
                  <a:srgbClr val="000000"/>
                </a:solidFill>
                <a:latin typeface="Arial (Body)"/>
                <a:ea typeface="+mn-ea"/>
              </a:rPr>
              <a:t>sort </a:t>
            </a:r>
            <a:r>
              <a:rPr lang="en-US" sz="2000" kern="1200" dirty="0">
                <a:solidFill>
                  <a:srgbClr val="000000"/>
                </a:solidFill>
                <a:latin typeface="Arial (Body)"/>
                <a:ea typeface="+mn-ea"/>
              </a:rPr>
              <a:t>and otherwise manipulate the data based on its relationship to multiple tables or databases.</a:t>
            </a:r>
          </a:p>
          <a:p>
            <a:pPr marL="255651" lvl="0" indent="-255651">
              <a:spcAft>
                <a:spcPct val="0"/>
              </a:spcAft>
              <a:buSzPts val="2400"/>
              <a:tabLst/>
            </a:pPr>
            <a:r>
              <a:rPr lang="en-US" sz="2000" kern="1200" dirty="0">
                <a:solidFill>
                  <a:srgbClr val="000000"/>
                </a:solidFill>
                <a:latin typeface="Arial (Body)"/>
                <a:ea typeface="+mn-ea"/>
              </a:rPr>
              <a:t>Big Data</a:t>
            </a:r>
          </a:p>
          <a:p>
            <a:pPr marL="741553" lvl="1" indent="-284353">
              <a:spcAft>
                <a:spcPct val="0"/>
              </a:spcAft>
              <a:buSzPts val="2400"/>
            </a:pPr>
            <a:r>
              <a:rPr lang="en-US" sz="2000" kern="1200" dirty="0">
                <a:solidFill>
                  <a:srgbClr val="000000"/>
                </a:solidFill>
                <a:latin typeface="Arial (Body)"/>
                <a:ea typeface="+mn-ea"/>
              </a:rPr>
              <a:t>According to </a:t>
            </a:r>
            <a:r>
              <a:rPr lang="en-US" sz="2000" kern="1200" dirty="0" smtClean="0">
                <a:solidFill>
                  <a:srgbClr val="000000"/>
                </a:solidFill>
                <a:latin typeface="Arial (Body)"/>
                <a:ea typeface="+mn-ea"/>
              </a:rPr>
              <a:t>I</a:t>
            </a:r>
            <a:r>
              <a:rPr lang="en-US" sz="100" kern="1200" dirty="0" smtClean="0">
                <a:solidFill>
                  <a:srgbClr val="000000"/>
                </a:solidFill>
                <a:latin typeface="Arial (Body)"/>
                <a:ea typeface="+mn-ea"/>
              </a:rPr>
              <a:t> </a:t>
            </a:r>
            <a:r>
              <a:rPr lang="en-US" sz="2000" kern="1200" dirty="0" smtClean="0">
                <a:solidFill>
                  <a:srgbClr val="000000"/>
                </a:solidFill>
                <a:latin typeface="Arial (Body)"/>
                <a:ea typeface="+mn-ea"/>
              </a:rPr>
              <a:t>B</a:t>
            </a:r>
            <a:r>
              <a:rPr lang="en-US" sz="100" kern="1200" dirty="0" smtClean="0">
                <a:solidFill>
                  <a:srgbClr val="000000"/>
                </a:solidFill>
                <a:latin typeface="Arial (Body)"/>
                <a:ea typeface="+mn-ea"/>
              </a:rPr>
              <a:t> </a:t>
            </a:r>
            <a:r>
              <a:rPr lang="en-US" sz="2000" kern="1200" dirty="0" smtClean="0">
                <a:solidFill>
                  <a:srgbClr val="000000"/>
                </a:solidFill>
                <a:latin typeface="Arial (Body)"/>
                <a:ea typeface="+mn-ea"/>
              </a:rPr>
              <a:t>M, </a:t>
            </a:r>
            <a:r>
              <a:rPr lang="en-US" sz="2000" kern="1200" dirty="0">
                <a:solidFill>
                  <a:srgbClr val="000000"/>
                </a:solidFill>
                <a:latin typeface="Arial (Body)"/>
                <a:ea typeface="+mn-ea"/>
              </a:rPr>
              <a:t>approximately 2.5 quintillion bytes (2.5 </a:t>
            </a:r>
            <a:r>
              <a:rPr lang="en-US" sz="2000" b="1" kern="1200" dirty="0">
                <a:solidFill>
                  <a:srgbClr val="000000"/>
                </a:solidFill>
                <a:latin typeface="Arial (Body)"/>
                <a:ea typeface="+mn-ea"/>
              </a:rPr>
              <a:t>exabytes</a:t>
            </a:r>
            <a:r>
              <a:rPr lang="en-US" sz="2000" kern="1200" dirty="0">
                <a:solidFill>
                  <a:srgbClr val="000000"/>
                </a:solidFill>
                <a:latin typeface="Arial (Body)"/>
                <a:ea typeface="+mn-ea"/>
              </a:rPr>
              <a:t>) of data are created daily and 90% of the world’s data was created in just the past two years</a:t>
            </a:r>
          </a:p>
          <a:p>
            <a:pPr marL="741553" lvl="1" indent="-284353">
              <a:spcAft>
                <a:spcPct val="0"/>
              </a:spcAft>
              <a:buSzPts val="2400"/>
            </a:pPr>
            <a:r>
              <a:rPr lang="en-US" sz="2000" kern="1200" dirty="0">
                <a:solidFill>
                  <a:srgbClr val="000000"/>
                </a:solidFill>
                <a:latin typeface="Arial (Body)"/>
                <a:ea typeface="+mn-ea"/>
              </a:rPr>
              <a:t>According to an </a:t>
            </a:r>
            <a:r>
              <a:rPr lang="en-US" sz="2000" kern="1200" dirty="0" smtClean="0">
                <a:solidFill>
                  <a:srgbClr val="000000"/>
                </a:solidFill>
                <a:latin typeface="Arial (Body)"/>
                <a:ea typeface="+mn-ea"/>
              </a:rPr>
              <a:t>I</a:t>
            </a:r>
            <a:r>
              <a:rPr lang="en-US" sz="100" kern="1200" dirty="0" smtClean="0">
                <a:solidFill>
                  <a:srgbClr val="000000"/>
                </a:solidFill>
                <a:latin typeface="Arial (Body)"/>
                <a:ea typeface="+mn-ea"/>
              </a:rPr>
              <a:t> </a:t>
            </a:r>
            <a:r>
              <a:rPr lang="en-US" sz="2000" kern="1200" dirty="0" smtClean="0">
                <a:solidFill>
                  <a:srgbClr val="000000"/>
                </a:solidFill>
                <a:latin typeface="Arial (Body)"/>
                <a:ea typeface="+mn-ea"/>
              </a:rPr>
              <a:t>D</a:t>
            </a:r>
            <a:r>
              <a:rPr lang="en-US" sz="100" kern="1200" dirty="0" smtClean="0">
                <a:solidFill>
                  <a:srgbClr val="000000"/>
                </a:solidFill>
                <a:latin typeface="Arial (Body)"/>
                <a:ea typeface="+mn-ea"/>
              </a:rPr>
              <a:t> </a:t>
            </a:r>
            <a:r>
              <a:rPr lang="en-US" sz="2000" kern="1200" dirty="0" smtClean="0">
                <a:solidFill>
                  <a:srgbClr val="000000"/>
                </a:solidFill>
                <a:latin typeface="Arial (Body)"/>
                <a:ea typeface="+mn-ea"/>
              </a:rPr>
              <a:t>C study</a:t>
            </a:r>
            <a:r>
              <a:rPr lang="en-US" sz="2000" kern="1200" dirty="0">
                <a:solidFill>
                  <a:srgbClr val="000000"/>
                </a:solidFill>
                <a:latin typeface="Arial (Body)"/>
                <a:ea typeface="+mn-ea"/>
              </a:rPr>
              <a:t>, the global data supply will reach 40 </a:t>
            </a:r>
            <a:r>
              <a:rPr lang="en-US" sz="2000" b="1" kern="1200" dirty="0">
                <a:solidFill>
                  <a:srgbClr val="000000"/>
                </a:solidFill>
                <a:latin typeface="Arial (Body)"/>
                <a:ea typeface="+mn-ea"/>
              </a:rPr>
              <a:t>zettabytes </a:t>
            </a:r>
            <a:r>
              <a:rPr lang="en-US" sz="2000" kern="1200" dirty="0">
                <a:solidFill>
                  <a:srgbClr val="000000"/>
                </a:solidFill>
                <a:latin typeface="Arial (Body)"/>
                <a:ea typeface="+mn-ea"/>
              </a:rPr>
              <a:t>(equal to 40 trillion gigabytes) annually by 2020.</a:t>
            </a:r>
          </a:p>
          <a:p>
            <a:pPr marL="741553" lvl="1" indent="-284353">
              <a:spcAft>
                <a:spcPct val="0"/>
              </a:spcAft>
              <a:buSzPts val="2400"/>
            </a:pPr>
            <a:r>
              <a:rPr lang="en-US" sz="2000" b="1" kern="1200" dirty="0">
                <a:solidFill>
                  <a:srgbClr val="000000"/>
                </a:solidFill>
                <a:latin typeface="Arial (Body)"/>
                <a:ea typeface="+mn-ea"/>
              </a:rPr>
              <a:t>Big data</a:t>
            </a:r>
            <a:r>
              <a:rPr lang="en-US" sz="2000" kern="1200" dirty="0">
                <a:solidFill>
                  <a:srgbClr val="000000"/>
                </a:solidFill>
                <a:latin typeface="Arial (Body)"/>
                <a:ea typeface="+mn-ea"/>
              </a:rPr>
              <a:t> applications deal with massive amounts of data</a:t>
            </a:r>
          </a:p>
        </p:txBody>
      </p:sp>
    </p:spTree>
    <p:extLst>
      <p:ext uri="{BB962C8B-B14F-4D97-AF65-F5344CB8AC3E}">
        <p14:creationId xmlns:p14="http://schemas.microsoft.com/office/powerpoint/2010/main" val="9226477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Figure </a:t>
            </a:r>
            <a:r>
              <a:rPr lang="en-IN" dirty="0"/>
              <a:t>1.3 </a:t>
            </a:r>
            <a:r>
              <a:rPr lang="en-IN" dirty="0" smtClean="0"/>
              <a:t>Byte Measurements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472380672"/>
              </p:ext>
            </p:extLst>
          </p:nvPr>
        </p:nvGraphicFramePr>
        <p:xfrm>
          <a:off x="457200" y="1788886"/>
          <a:ext cx="8229600" cy="2966720"/>
        </p:xfrm>
        <a:graphic>
          <a:graphicData uri="http://schemas.openxmlformats.org/drawingml/2006/table">
            <a:tbl>
              <a:tblPr firstRow="1" bandRow="1">
                <a:tableStyleId>{2D5ABB26-0587-4C30-8999-92F81FD0307C}</a:tableStyleId>
              </a:tblPr>
              <a:tblGrid>
                <a:gridCol w="1865086">
                  <a:extLst>
                    <a:ext uri="{9D8B030D-6E8A-4147-A177-3AD203B41FA5}">
                      <a16:colId xmlns:a16="http://schemas.microsoft.com/office/drawing/2014/main" val="1622810700"/>
                    </a:ext>
                  </a:extLst>
                </a:gridCol>
                <a:gridCol w="1828800">
                  <a:extLst>
                    <a:ext uri="{9D8B030D-6E8A-4147-A177-3AD203B41FA5}">
                      <a16:colId xmlns:a16="http://schemas.microsoft.com/office/drawing/2014/main" val="3686373277"/>
                    </a:ext>
                  </a:extLst>
                </a:gridCol>
                <a:gridCol w="4535714">
                  <a:extLst>
                    <a:ext uri="{9D8B030D-6E8A-4147-A177-3AD203B41FA5}">
                      <a16:colId xmlns:a16="http://schemas.microsoft.com/office/drawing/2014/main" val="1447565192"/>
                    </a:ext>
                  </a:extLst>
                </a:gridCol>
              </a:tblGrid>
              <a:tr h="370840">
                <a:tc>
                  <a:txBody>
                    <a:bodyPr/>
                    <a:lstStyle/>
                    <a:p>
                      <a:r>
                        <a:rPr lang="en-IN" sz="1600" b="1" i="0" u="none" strike="noStrike" cap="none" baseline="0" dirty="0" smtClean="0">
                          <a:solidFill>
                            <a:schemeClr val="tx1"/>
                          </a:solidFill>
                          <a:latin typeface="+mn-lt"/>
                          <a:ea typeface="+mn-ea"/>
                          <a:cs typeface="+mn-cs"/>
                          <a:sym typeface="Arial"/>
                        </a:rPr>
                        <a:t>Unit</a:t>
                      </a:r>
                      <a:endParaRPr lang="en-IN"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i="0" u="none" strike="noStrike" cap="none" baseline="0" dirty="0" smtClean="0">
                          <a:solidFill>
                            <a:schemeClr val="tx1"/>
                          </a:solidFill>
                          <a:latin typeface="+mn-lt"/>
                          <a:ea typeface="+mn-ea"/>
                          <a:cs typeface="+mn-cs"/>
                          <a:sym typeface="Arial"/>
                        </a:rPr>
                        <a:t>Bytes</a:t>
                      </a:r>
                      <a:endParaRPr lang="en-IN"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i="0" u="none" strike="noStrike" cap="none" baseline="0" dirty="0" smtClean="0">
                          <a:solidFill>
                            <a:schemeClr val="tx1"/>
                          </a:solidFill>
                          <a:latin typeface="+mn-lt"/>
                          <a:ea typeface="+mn-ea"/>
                          <a:cs typeface="+mn-cs"/>
                          <a:sym typeface="Arial"/>
                        </a:rPr>
                        <a:t>Which is approximately</a:t>
                      </a:r>
                      <a:endParaRPr lang="en-IN"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0673082"/>
                  </a:ext>
                </a:extLst>
              </a:tr>
              <a:tr h="370840">
                <a:tc>
                  <a:txBody>
                    <a:bodyPr/>
                    <a:lstStyle/>
                    <a:p>
                      <a:r>
                        <a:rPr lang="en-IN" sz="1600" b="0" i="0" u="none" strike="noStrike" cap="none" baseline="0" dirty="0" smtClean="0">
                          <a:solidFill>
                            <a:schemeClr val="tx1"/>
                          </a:solidFill>
                          <a:latin typeface="+mn-lt"/>
                          <a:ea typeface="+mn-ea"/>
                          <a:cs typeface="+mn-cs"/>
                          <a:sym typeface="Arial"/>
                        </a:rPr>
                        <a:t>1 kilobyte (K</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1024 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600" b="0" i="0" u="none" strike="noStrike" cap="none" baseline="0" dirty="0" smtClean="0">
                          <a:solidFill>
                            <a:schemeClr val="bg1"/>
                          </a:solidFill>
                          <a:latin typeface="+mn-lt"/>
                          <a:ea typeface="+mn-ea"/>
                          <a:cs typeface="+mn-cs"/>
                          <a:sym typeface="Arial"/>
                        </a:rPr>
                        <a:t>10 power 3 </a:t>
                      </a:r>
                      <a:r>
                        <a:rPr lang="en-IN" sz="1600" b="0" i="0" u="none" strike="noStrike" cap="none" baseline="0" dirty="0" smtClean="0">
                          <a:solidFill>
                            <a:schemeClr val="tx1"/>
                          </a:solidFill>
                          <a:latin typeface="+mn-lt"/>
                          <a:ea typeface="+mn-ea"/>
                          <a:cs typeface="+mn-cs"/>
                          <a:sym typeface="Arial"/>
                        </a:rPr>
                        <a:t>(1024 bytes exactly)</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3226482"/>
                  </a:ext>
                </a:extLst>
              </a:tr>
              <a:tr h="370840">
                <a:tc>
                  <a:txBody>
                    <a:bodyPr/>
                    <a:lstStyle/>
                    <a:p>
                      <a:r>
                        <a:rPr lang="en-IN" sz="1600" b="0" i="0" u="none" strike="noStrike" cap="none" baseline="0" dirty="0" smtClean="0">
                          <a:solidFill>
                            <a:schemeClr val="tx1"/>
                          </a:solidFill>
                          <a:latin typeface="+mn-lt"/>
                          <a:ea typeface="+mn-ea"/>
                          <a:cs typeface="+mn-cs"/>
                          <a:sym typeface="Arial"/>
                        </a:rPr>
                        <a:t>1 megabyte (M</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1024 kilobytes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600" b="0" i="0" u="none" strike="noStrike" cap="none" baseline="0" dirty="0" smtClean="0">
                          <a:solidFill>
                            <a:schemeClr val="bg1"/>
                          </a:solidFill>
                          <a:latin typeface="+mn-lt"/>
                          <a:ea typeface="+mn-ea"/>
                          <a:cs typeface="+mn-cs"/>
                          <a:sym typeface="Arial"/>
                        </a:rPr>
                        <a:t>10 power 6 </a:t>
                      </a:r>
                      <a:r>
                        <a:rPr lang="en-IN" sz="1600" b="0" i="0" u="none" strike="noStrike" cap="none" baseline="0" dirty="0" smtClean="0">
                          <a:solidFill>
                            <a:schemeClr val="tx1"/>
                          </a:solidFill>
                          <a:latin typeface="+mn-lt"/>
                          <a:ea typeface="+mn-ea"/>
                          <a:cs typeface="+mn-cs"/>
                          <a:sym typeface="Arial"/>
                        </a:rPr>
                        <a:t>(1,000,000 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359497"/>
                  </a:ext>
                </a:extLst>
              </a:tr>
              <a:tr h="370840">
                <a:tc>
                  <a:txBody>
                    <a:bodyPr/>
                    <a:lstStyle/>
                    <a:p>
                      <a:r>
                        <a:rPr lang="en-IN" sz="1600" b="0" i="0" u="none" strike="noStrike" cap="none" baseline="0" dirty="0" smtClean="0">
                          <a:solidFill>
                            <a:schemeClr val="tx1"/>
                          </a:solidFill>
                          <a:latin typeface="+mn-lt"/>
                          <a:ea typeface="+mn-ea"/>
                          <a:cs typeface="+mn-cs"/>
                          <a:sym typeface="Arial"/>
                        </a:rPr>
                        <a:t>1 gigabyte (G</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1024 megabytes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600" b="0" i="0" u="none" strike="noStrike" cap="none" baseline="0" dirty="0" smtClean="0">
                          <a:solidFill>
                            <a:schemeClr val="bg1"/>
                          </a:solidFill>
                          <a:latin typeface="+mn-lt"/>
                          <a:ea typeface="+mn-ea"/>
                          <a:cs typeface="+mn-cs"/>
                          <a:sym typeface="Arial"/>
                        </a:rPr>
                        <a:t>10 power 9 </a:t>
                      </a:r>
                      <a:r>
                        <a:rPr lang="en-IN" sz="1600" b="0" i="0" u="none" strike="noStrike" cap="none" baseline="0" dirty="0" smtClean="0">
                          <a:solidFill>
                            <a:schemeClr val="tx1"/>
                          </a:solidFill>
                          <a:latin typeface="+mn-lt"/>
                          <a:ea typeface="+mn-ea"/>
                          <a:cs typeface="+mn-cs"/>
                          <a:sym typeface="Arial"/>
                        </a:rPr>
                        <a:t>(1,000,000,000 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5394817"/>
                  </a:ext>
                </a:extLst>
              </a:tr>
              <a:tr h="370840">
                <a:tc>
                  <a:txBody>
                    <a:bodyPr/>
                    <a:lstStyle/>
                    <a:p>
                      <a:r>
                        <a:rPr lang="en-IN" sz="1600" b="0" i="0" u="none" strike="noStrike" cap="none" baseline="0" dirty="0" smtClean="0">
                          <a:solidFill>
                            <a:schemeClr val="tx1"/>
                          </a:solidFill>
                          <a:latin typeface="+mn-lt"/>
                          <a:ea typeface="+mn-ea"/>
                          <a:cs typeface="+mn-cs"/>
                          <a:sym typeface="Arial"/>
                        </a:rPr>
                        <a:t>1 terabyte (T</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1024 gigabytes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600" b="0" i="0" u="none" strike="noStrike" cap="none" baseline="0" dirty="0" smtClean="0">
                          <a:solidFill>
                            <a:schemeClr val="bg1"/>
                          </a:solidFill>
                          <a:latin typeface="+mn-lt"/>
                          <a:ea typeface="+mn-ea"/>
                          <a:cs typeface="+mn-cs"/>
                          <a:sym typeface="Arial"/>
                        </a:rPr>
                        <a:t>10 power 12 </a:t>
                      </a:r>
                      <a:r>
                        <a:rPr lang="en-IN" sz="1600" b="0" i="0" u="none" strike="noStrike" cap="none" baseline="0" dirty="0" smtClean="0">
                          <a:solidFill>
                            <a:schemeClr val="tx1"/>
                          </a:solidFill>
                          <a:latin typeface="+mn-lt"/>
                          <a:ea typeface="+mn-ea"/>
                          <a:cs typeface="+mn-cs"/>
                          <a:sym typeface="Arial"/>
                        </a:rPr>
                        <a:t>(1,000,000,000,000 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8982797"/>
                  </a:ext>
                </a:extLst>
              </a:tr>
              <a:tr h="370840">
                <a:tc>
                  <a:txBody>
                    <a:bodyPr/>
                    <a:lstStyle/>
                    <a:p>
                      <a:r>
                        <a:rPr lang="en-IN" sz="1600" b="0" i="0" u="none" strike="noStrike" cap="none" baseline="0" dirty="0" smtClean="0">
                          <a:solidFill>
                            <a:schemeClr val="tx1"/>
                          </a:solidFill>
                          <a:latin typeface="+mn-lt"/>
                          <a:ea typeface="+mn-ea"/>
                          <a:cs typeface="+mn-cs"/>
                          <a:sym typeface="Arial"/>
                        </a:rPr>
                        <a:t>1 petabyte (P</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1024 terabytes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600" b="0" i="0" u="none" strike="noStrike" cap="none" baseline="0" dirty="0" smtClean="0">
                          <a:solidFill>
                            <a:schemeClr val="bg1"/>
                          </a:solidFill>
                          <a:latin typeface="+mn-lt"/>
                          <a:ea typeface="+mn-ea"/>
                          <a:cs typeface="+mn-cs"/>
                          <a:sym typeface="Arial"/>
                        </a:rPr>
                        <a:t>10 power 15 </a:t>
                      </a:r>
                      <a:r>
                        <a:rPr lang="en-IN" sz="1600" b="0" i="0" u="none" strike="noStrike" cap="none" baseline="0" dirty="0" smtClean="0">
                          <a:solidFill>
                            <a:schemeClr val="tx1"/>
                          </a:solidFill>
                          <a:latin typeface="+mn-lt"/>
                          <a:ea typeface="+mn-ea"/>
                          <a:cs typeface="+mn-cs"/>
                          <a:sym typeface="Arial"/>
                        </a:rPr>
                        <a:t>(1,000,000,000,000,000 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789784"/>
                  </a:ext>
                </a:extLst>
              </a:tr>
              <a:tr h="370840">
                <a:tc>
                  <a:txBody>
                    <a:bodyPr/>
                    <a:lstStyle/>
                    <a:p>
                      <a:r>
                        <a:rPr lang="en-IN" sz="1600" b="0" i="0" u="none" strike="noStrike" cap="none" baseline="0" dirty="0" smtClean="0">
                          <a:solidFill>
                            <a:schemeClr val="tx1"/>
                          </a:solidFill>
                          <a:latin typeface="+mn-lt"/>
                          <a:ea typeface="+mn-ea"/>
                          <a:cs typeface="+mn-cs"/>
                          <a:sym typeface="Arial"/>
                        </a:rPr>
                        <a:t>1 exabyte (E</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1024 petabytes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600" b="0" i="0" u="none" strike="noStrike" cap="none" baseline="0" dirty="0" smtClean="0">
                          <a:solidFill>
                            <a:schemeClr val="bg1"/>
                          </a:solidFill>
                          <a:latin typeface="+mn-lt"/>
                          <a:ea typeface="+mn-ea"/>
                          <a:cs typeface="+mn-cs"/>
                          <a:sym typeface="Arial"/>
                        </a:rPr>
                        <a:t>10 power 18 </a:t>
                      </a:r>
                      <a:r>
                        <a:rPr lang="en-IN" sz="1600" b="0" i="0" u="none" strike="noStrike" cap="none" baseline="0" dirty="0" smtClean="0">
                          <a:solidFill>
                            <a:schemeClr val="tx1"/>
                          </a:solidFill>
                          <a:latin typeface="+mn-lt"/>
                          <a:ea typeface="+mn-ea"/>
                          <a:cs typeface="+mn-cs"/>
                          <a:sym typeface="Arial"/>
                        </a:rPr>
                        <a:t>(1,000,000,000,000,000,000 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619835"/>
                  </a:ext>
                </a:extLst>
              </a:tr>
              <a:tr h="370840">
                <a:tc>
                  <a:txBody>
                    <a:bodyPr/>
                    <a:lstStyle/>
                    <a:p>
                      <a:r>
                        <a:rPr lang="en-IN" sz="1600" b="0" i="0" u="none" strike="noStrike" cap="none" baseline="0" dirty="0" smtClean="0">
                          <a:solidFill>
                            <a:schemeClr val="tx1"/>
                          </a:solidFill>
                          <a:latin typeface="+mn-lt"/>
                          <a:ea typeface="+mn-ea"/>
                          <a:cs typeface="+mn-cs"/>
                          <a:sym typeface="Arial"/>
                        </a:rPr>
                        <a:t>1 zettabyte (Z</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B)</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1024 exabytes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600" b="0" i="0" u="none" strike="noStrike" cap="none" baseline="0" dirty="0" smtClean="0">
                          <a:solidFill>
                            <a:schemeClr val="bg1"/>
                          </a:solidFill>
                          <a:latin typeface="+mn-lt"/>
                          <a:ea typeface="+mn-ea"/>
                          <a:cs typeface="+mn-cs"/>
                          <a:sym typeface="Arial"/>
                        </a:rPr>
                        <a:t>10 power 21 </a:t>
                      </a:r>
                      <a:r>
                        <a:rPr lang="en-IN" sz="1600" b="0" i="0" u="none" strike="noStrike" cap="none" baseline="0" dirty="0" smtClean="0">
                          <a:solidFill>
                            <a:schemeClr val="tx1"/>
                          </a:solidFill>
                          <a:latin typeface="+mn-lt"/>
                          <a:ea typeface="+mn-ea"/>
                          <a:cs typeface="+mn-cs"/>
                          <a:sym typeface="Arial"/>
                        </a:rPr>
                        <a:t>(1,000,000,000,000,000,000,000 bytes)</a:t>
                      </a:r>
                      <a:endParaRPr lang="en-IN"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0684001"/>
                  </a:ext>
                </a:extLst>
              </a:tr>
            </a:tbl>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981414317"/>
              </p:ext>
            </p:extLst>
          </p:nvPr>
        </p:nvGraphicFramePr>
        <p:xfrm>
          <a:off x="4218603" y="2187779"/>
          <a:ext cx="363415" cy="290736"/>
        </p:xfrm>
        <a:graphic>
          <a:graphicData uri="http://schemas.openxmlformats.org/presentationml/2006/ole">
            <mc:AlternateContent xmlns:mc="http://schemas.openxmlformats.org/markup-compatibility/2006">
              <mc:Choice xmlns:v="urn:schemas-microsoft-com:vml" Requires="v">
                <p:oleObj spid="_x0000_s5461" name="Equation" r:id="rId3" imgW="253800" imgH="203040" progId="Equation.DSMT4">
                  <p:embed/>
                </p:oleObj>
              </mc:Choice>
              <mc:Fallback>
                <p:oleObj name="Equation" r:id="rId3" imgW="253800" imgH="203040" progId="Equation.DSMT4">
                  <p:embed/>
                  <p:pic>
                    <p:nvPicPr>
                      <p:cNvPr id="0" name=""/>
                      <p:cNvPicPr/>
                      <p:nvPr/>
                    </p:nvPicPr>
                    <p:blipFill>
                      <a:blip r:embed="rId4"/>
                      <a:stretch>
                        <a:fillRect/>
                      </a:stretch>
                    </p:blipFill>
                    <p:spPr>
                      <a:xfrm>
                        <a:off x="4218603" y="2187779"/>
                        <a:ext cx="363415" cy="290736"/>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79750764"/>
              </p:ext>
            </p:extLst>
          </p:nvPr>
        </p:nvGraphicFramePr>
        <p:xfrm>
          <a:off x="4218603" y="2565598"/>
          <a:ext cx="363415" cy="290736"/>
        </p:xfrm>
        <a:graphic>
          <a:graphicData uri="http://schemas.openxmlformats.org/presentationml/2006/ole">
            <mc:AlternateContent xmlns:mc="http://schemas.openxmlformats.org/markup-compatibility/2006">
              <mc:Choice xmlns:v="urn:schemas-microsoft-com:vml" Requires="v">
                <p:oleObj spid="_x0000_s5462" name="Equation" r:id="rId5" imgW="253800" imgH="203040" progId="Equation.DSMT4">
                  <p:embed/>
                </p:oleObj>
              </mc:Choice>
              <mc:Fallback>
                <p:oleObj name="Equation" r:id="rId5" imgW="253800" imgH="203040" progId="Equation.DSMT4">
                  <p:embed/>
                  <p:pic>
                    <p:nvPicPr>
                      <p:cNvPr id="3" name="Object 2"/>
                      <p:cNvPicPr/>
                      <p:nvPr/>
                    </p:nvPicPr>
                    <p:blipFill>
                      <a:blip r:embed="rId6"/>
                      <a:stretch>
                        <a:fillRect/>
                      </a:stretch>
                    </p:blipFill>
                    <p:spPr>
                      <a:xfrm>
                        <a:off x="4218603" y="2565598"/>
                        <a:ext cx="363415" cy="29073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12706791"/>
              </p:ext>
            </p:extLst>
          </p:nvPr>
        </p:nvGraphicFramePr>
        <p:xfrm>
          <a:off x="4204437" y="2948973"/>
          <a:ext cx="363415" cy="290736"/>
        </p:xfrm>
        <a:graphic>
          <a:graphicData uri="http://schemas.openxmlformats.org/presentationml/2006/ole">
            <mc:AlternateContent xmlns:mc="http://schemas.openxmlformats.org/markup-compatibility/2006">
              <mc:Choice xmlns:v="urn:schemas-microsoft-com:vml" Requires="v">
                <p:oleObj spid="_x0000_s5463" name="Equation" r:id="rId7" imgW="253800" imgH="203040" progId="Equation.DSMT4">
                  <p:embed/>
                </p:oleObj>
              </mc:Choice>
              <mc:Fallback>
                <p:oleObj name="Equation" r:id="rId7" imgW="253800" imgH="203040" progId="Equation.DSMT4">
                  <p:embed/>
                  <p:pic>
                    <p:nvPicPr>
                      <p:cNvPr id="3" name="Object 2"/>
                      <p:cNvPicPr/>
                      <p:nvPr/>
                    </p:nvPicPr>
                    <p:blipFill>
                      <a:blip r:embed="rId8"/>
                      <a:stretch>
                        <a:fillRect/>
                      </a:stretch>
                    </p:blipFill>
                    <p:spPr>
                      <a:xfrm>
                        <a:off x="4204437" y="2948973"/>
                        <a:ext cx="363415" cy="290736"/>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89169246"/>
              </p:ext>
            </p:extLst>
          </p:nvPr>
        </p:nvGraphicFramePr>
        <p:xfrm>
          <a:off x="4213768" y="3317875"/>
          <a:ext cx="436562" cy="292100"/>
        </p:xfrm>
        <a:graphic>
          <a:graphicData uri="http://schemas.openxmlformats.org/presentationml/2006/ole">
            <mc:AlternateContent xmlns:mc="http://schemas.openxmlformats.org/markup-compatibility/2006">
              <mc:Choice xmlns:v="urn:schemas-microsoft-com:vml" Requires="v">
                <p:oleObj spid="_x0000_s5464" name="Equation" r:id="rId9" imgW="304560" imgH="203040" progId="Equation.DSMT4">
                  <p:embed/>
                </p:oleObj>
              </mc:Choice>
              <mc:Fallback>
                <p:oleObj name="Equation" r:id="rId9" imgW="304560" imgH="203040" progId="Equation.DSMT4">
                  <p:embed/>
                  <p:pic>
                    <p:nvPicPr>
                      <p:cNvPr id="3" name="Object 2"/>
                      <p:cNvPicPr/>
                      <p:nvPr/>
                    </p:nvPicPr>
                    <p:blipFill>
                      <a:blip r:embed="rId10"/>
                      <a:stretch>
                        <a:fillRect/>
                      </a:stretch>
                    </p:blipFill>
                    <p:spPr>
                      <a:xfrm>
                        <a:off x="4213768" y="3317875"/>
                        <a:ext cx="436562" cy="2921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63896923"/>
              </p:ext>
            </p:extLst>
          </p:nvPr>
        </p:nvGraphicFramePr>
        <p:xfrm>
          <a:off x="4212759" y="3673475"/>
          <a:ext cx="436562" cy="290513"/>
        </p:xfrm>
        <a:graphic>
          <a:graphicData uri="http://schemas.openxmlformats.org/presentationml/2006/ole">
            <mc:AlternateContent xmlns:mc="http://schemas.openxmlformats.org/markup-compatibility/2006">
              <mc:Choice xmlns:v="urn:schemas-microsoft-com:vml" Requires="v">
                <p:oleObj spid="_x0000_s5465" name="Equation" r:id="rId11" imgW="304560" imgH="203040" progId="Equation.DSMT4">
                  <p:embed/>
                </p:oleObj>
              </mc:Choice>
              <mc:Fallback>
                <p:oleObj name="Equation" r:id="rId11" imgW="304560" imgH="203040" progId="Equation.DSMT4">
                  <p:embed/>
                  <p:pic>
                    <p:nvPicPr>
                      <p:cNvPr id="3" name="Object 2"/>
                      <p:cNvPicPr/>
                      <p:nvPr/>
                    </p:nvPicPr>
                    <p:blipFill>
                      <a:blip r:embed="rId12"/>
                      <a:stretch>
                        <a:fillRect/>
                      </a:stretch>
                    </p:blipFill>
                    <p:spPr>
                      <a:xfrm>
                        <a:off x="4212759" y="3673475"/>
                        <a:ext cx="436562" cy="290513"/>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146746835"/>
              </p:ext>
            </p:extLst>
          </p:nvPr>
        </p:nvGraphicFramePr>
        <p:xfrm>
          <a:off x="4227273" y="4048125"/>
          <a:ext cx="436562" cy="292100"/>
        </p:xfrm>
        <a:graphic>
          <a:graphicData uri="http://schemas.openxmlformats.org/presentationml/2006/ole">
            <mc:AlternateContent xmlns:mc="http://schemas.openxmlformats.org/markup-compatibility/2006">
              <mc:Choice xmlns:v="urn:schemas-microsoft-com:vml" Requires="v">
                <p:oleObj spid="_x0000_s5466" name="Equation" r:id="rId13" imgW="304560" imgH="203040" progId="Equation.DSMT4">
                  <p:embed/>
                </p:oleObj>
              </mc:Choice>
              <mc:Fallback>
                <p:oleObj name="Equation" r:id="rId13" imgW="304560" imgH="203040" progId="Equation.DSMT4">
                  <p:embed/>
                  <p:pic>
                    <p:nvPicPr>
                      <p:cNvPr id="3" name="Object 2"/>
                      <p:cNvPicPr/>
                      <p:nvPr/>
                    </p:nvPicPr>
                    <p:blipFill>
                      <a:blip r:embed="rId14"/>
                      <a:stretch>
                        <a:fillRect/>
                      </a:stretch>
                    </p:blipFill>
                    <p:spPr>
                      <a:xfrm>
                        <a:off x="4227273" y="4048125"/>
                        <a:ext cx="436562" cy="2921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741070259"/>
              </p:ext>
            </p:extLst>
          </p:nvPr>
        </p:nvGraphicFramePr>
        <p:xfrm>
          <a:off x="4225580" y="4402138"/>
          <a:ext cx="417512" cy="290512"/>
        </p:xfrm>
        <a:graphic>
          <a:graphicData uri="http://schemas.openxmlformats.org/presentationml/2006/ole">
            <mc:AlternateContent xmlns:mc="http://schemas.openxmlformats.org/markup-compatibility/2006">
              <mc:Choice xmlns:v="urn:schemas-microsoft-com:vml" Requires="v">
                <p:oleObj spid="_x0000_s5467" name="Equation" r:id="rId15" imgW="291960" imgH="203040" progId="Equation.DSMT4">
                  <p:embed/>
                </p:oleObj>
              </mc:Choice>
              <mc:Fallback>
                <p:oleObj name="Equation" r:id="rId15" imgW="291960" imgH="203040" progId="Equation.DSMT4">
                  <p:embed/>
                  <p:pic>
                    <p:nvPicPr>
                      <p:cNvPr id="3" name="Object 2"/>
                      <p:cNvPicPr/>
                      <p:nvPr/>
                    </p:nvPicPr>
                    <p:blipFill>
                      <a:blip r:embed="rId16"/>
                      <a:stretch>
                        <a:fillRect/>
                      </a:stretch>
                    </p:blipFill>
                    <p:spPr>
                      <a:xfrm>
                        <a:off x="4225580" y="4402138"/>
                        <a:ext cx="417512" cy="290512"/>
                      </a:xfrm>
                      <a:prstGeom prst="rect">
                        <a:avLst/>
                      </a:prstGeom>
                    </p:spPr>
                  </p:pic>
                </p:oleObj>
              </mc:Fallback>
            </mc:AlternateContent>
          </a:graphicData>
        </a:graphic>
      </p:graphicFrame>
    </p:spTree>
    <p:extLst>
      <p:ext uri="{BB962C8B-B14F-4D97-AF65-F5344CB8AC3E}">
        <p14:creationId xmlns:p14="http://schemas.microsoft.com/office/powerpoint/2010/main" val="28348184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1.4 Machine Languages, Assembly Languages and High-Level Languages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4553712"/>
          </a:xfrm>
        </p:spPr>
        <p:txBody>
          <a:bodyPr/>
          <a:lstStyle/>
          <a:p>
            <a:pPr eaLnBrk="1" hangingPunct="1"/>
            <a:r>
              <a:rPr lang="en-US" altLang="en-US" sz="2000" dirty="0">
                <a:solidFill>
                  <a:srgbClr val="000000"/>
                </a:solidFill>
                <a:latin typeface="+mn-lt"/>
              </a:rPr>
              <a:t>Programmers write instructions in various programming languages, some directly understandable by computers and others requiring intermediate </a:t>
            </a:r>
            <a:r>
              <a:rPr lang="en-US" altLang="en-US" sz="2000" b="1" dirty="0">
                <a:solidFill>
                  <a:srgbClr val="000000"/>
                </a:solidFill>
                <a:latin typeface="+mn-lt"/>
              </a:rPr>
              <a:t>translation</a:t>
            </a:r>
            <a:r>
              <a:rPr lang="en-US" altLang="en-US" sz="2000" dirty="0">
                <a:solidFill>
                  <a:srgbClr val="000000"/>
                </a:solidFill>
                <a:latin typeface="+mn-lt"/>
              </a:rPr>
              <a:t> steps</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Any computer can directly understand only its own </a:t>
            </a:r>
            <a:r>
              <a:rPr lang="en-US" altLang="en-US" sz="2000" b="1" dirty="0">
                <a:solidFill>
                  <a:schemeClr val="tx1"/>
                </a:solidFill>
                <a:latin typeface="+mn-lt"/>
              </a:rPr>
              <a:t>machine language</a:t>
            </a:r>
            <a:r>
              <a:rPr lang="en-US" altLang="en-US" sz="2000" i="1" dirty="0">
                <a:solidFill>
                  <a:srgbClr val="000000"/>
                </a:solidFill>
                <a:latin typeface="+mn-lt"/>
              </a:rPr>
              <a:t>,</a:t>
            </a:r>
            <a:r>
              <a:rPr lang="en-US" altLang="en-US" sz="2000" dirty="0">
                <a:solidFill>
                  <a:srgbClr val="000000"/>
                </a:solidFill>
                <a:latin typeface="+mn-lt"/>
              </a:rPr>
              <a:t> defined by its hardware design</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Machine languages generally consist of numbers (ultimately reduced to 1s and 0s). Such languages are cumbersome for humans</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Programming in machine language—the numbers that computers could directly understand—was simply too slow and tedious for most programmers</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Instead, they began using </a:t>
            </a:r>
            <a:r>
              <a:rPr lang="en-US" altLang="en-US" sz="2000" dirty="0" smtClean="0">
                <a:solidFill>
                  <a:srgbClr val="000000"/>
                </a:solidFill>
                <a:latin typeface="+mn-lt"/>
              </a:rPr>
              <a:t>English like </a:t>
            </a:r>
            <a:r>
              <a:rPr lang="en-US" altLang="en-US" sz="2000" dirty="0">
                <a:solidFill>
                  <a:srgbClr val="000000"/>
                </a:solidFill>
                <a:latin typeface="+mn-lt"/>
              </a:rPr>
              <a:t>abbreviations to represent elementary </a:t>
            </a:r>
            <a:r>
              <a:rPr lang="en-US" altLang="en-US" sz="2000" dirty="0" smtClean="0">
                <a:solidFill>
                  <a:srgbClr val="000000"/>
                </a:solidFill>
                <a:latin typeface="+mn-lt"/>
              </a:rPr>
              <a:t>operations</a:t>
            </a:r>
            <a:r>
              <a:rPr lang="en-US" altLang="en-US" sz="2000" dirty="0">
                <a:solidFill>
                  <a:srgbClr val="000000"/>
                </a:solidFill>
                <a:latin typeface="+mn-lt"/>
              </a:rPr>
              <a:t>.</a:t>
            </a:r>
          </a:p>
        </p:txBody>
      </p:sp>
    </p:spTree>
    <p:extLst>
      <p:ext uri="{BB962C8B-B14F-4D97-AF65-F5344CB8AC3E}">
        <p14:creationId xmlns:p14="http://schemas.microsoft.com/office/powerpoint/2010/main" val="1859091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Outline </a:t>
            </a:r>
            <a:r>
              <a:rPr lang="en-IN" sz="2000" b="0" dirty="0" smtClean="0"/>
              <a:t>(1 of 5)</a:t>
            </a:r>
            <a:endParaRPr lang="en-IN" sz="2000" b="0" dirty="0"/>
          </a:p>
        </p:txBody>
      </p:sp>
      <p:sp>
        <p:nvSpPr>
          <p:cNvPr id="3" name="Text Placeholder 2"/>
          <p:cNvSpPr>
            <a:spLocks noGrp="1"/>
          </p:cNvSpPr>
          <p:nvPr>
            <p:ph type="body" idx="1"/>
          </p:nvPr>
        </p:nvSpPr>
        <p:spPr>
          <a:xfrm>
            <a:off x="457200" y="1600200"/>
            <a:ext cx="8229600" cy="4672584"/>
          </a:xfrm>
        </p:spPr>
        <p:txBody>
          <a:bodyPr/>
          <a:lstStyle/>
          <a:p>
            <a:pPr marL="0" indent="0">
              <a:buNone/>
            </a:pPr>
            <a:r>
              <a:rPr lang="en-IN" sz="2000" b="1" dirty="0">
                <a:solidFill>
                  <a:schemeClr val="tx2"/>
                </a:solidFill>
                <a:latin typeface="+mn-lt"/>
              </a:rPr>
              <a:t>1.1</a:t>
            </a:r>
            <a:r>
              <a:rPr lang="en-IN" sz="2000" b="1" dirty="0">
                <a:latin typeface="+mn-lt"/>
              </a:rPr>
              <a:t> </a:t>
            </a:r>
            <a:r>
              <a:rPr lang="en-IN" sz="2000" dirty="0">
                <a:latin typeface="+mn-lt"/>
              </a:rPr>
              <a:t>Introduction</a:t>
            </a:r>
          </a:p>
          <a:p>
            <a:pPr marL="0" indent="0">
              <a:buNone/>
            </a:pPr>
            <a:r>
              <a:rPr lang="en-IN" sz="2000" b="1" dirty="0">
                <a:solidFill>
                  <a:schemeClr val="tx2"/>
                </a:solidFill>
                <a:latin typeface="+mn-lt"/>
              </a:rPr>
              <a:t>1.2</a:t>
            </a:r>
            <a:r>
              <a:rPr lang="en-IN" sz="2000" b="1" dirty="0">
                <a:latin typeface="+mn-lt"/>
              </a:rPr>
              <a:t> </a:t>
            </a:r>
            <a:r>
              <a:rPr lang="en-IN" sz="2000" dirty="0">
                <a:latin typeface="+mn-lt"/>
              </a:rPr>
              <a:t>Hardware and Software</a:t>
            </a:r>
          </a:p>
          <a:p>
            <a:pPr marL="740664" lvl="1">
              <a:buNone/>
            </a:pPr>
            <a:r>
              <a:rPr lang="en-IN" sz="2000" dirty="0">
                <a:solidFill>
                  <a:schemeClr val="tx2"/>
                </a:solidFill>
                <a:latin typeface="+mn-lt"/>
              </a:rPr>
              <a:t>1.2.1</a:t>
            </a:r>
            <a:r>
              <a:rPr lang="en-IN" sz="2000" dirty="0">
                <a:latin typeface="+mn-lt"/>
              </a:rPr>
              <a:t> Moore’s Law</a:t>
            </a:r>
          </a:p>
          <a:p>
            <a:pPr marL="740664" lvl="1">
              <a:buNone/>
            </a:pPr>
            <a:r>
              <a:rPr lang="en-IN" sz="2000" dirty="0">
                <a:solidFill>
                  <a:schemeClr val="tx2"/>
                </a:solidFill>
                <a:latin typeface="+mn-lt"/>
              </a:rPr>
              <a:t>1.2.2</a:t>
            </a:r>
            <a:r>
              <a:rPr lang="en-IN" sz="2000" dirty="0">
                <a:latin typeface="+mn-lt"/>
              </a:rPr>
              <a:t> Computer Organization</a:t>
            </a:r>
          </a:p>
          <a:p>
            <a:pPr marL="0" indent="0">
              <a:buNone/>
            </a:pPr>
            <a:r>
              <a:rPr lang="en-IN" sz="2000" b="1" dirty="0">
                <a:solidFill>
                  <a:schemeClr val="tx2"/>
                </a:solidFill>
                <a:latin typeface="+mn-lt"/>
              </a:rPr>
              <a:t>1.3</a:t>
            </a:r>
            <a:r>
              <a:rPr lang="en-IN" sz="2000" b="1" dirty="0">
                <a:latin typeface="+mn-lt"/>
              </a:rPr>
              <a:t> </a:t>
            </a:r>
            <a:r>
              <a:rPr lang="en-IN" sz="2000" dirty="0">
                <a:latin typeface="+mn-lt"/>
              </a:rPr>
              <a:t>Data Hierarchy</a:t>
            </a:r>
          </a:p>
          <a:p>
            <a:pPr marL="0" indent="0">
              <a:buNone/>
            </a:pPr>
            <a:r>
              <a:rPr lang="en-IN" sz="2000" b="1" dirty="0">
                <a:solidFill>
                  <a:schemeClr val="tx2"/>
                </a:solidFill>
                <a:latin typeface="+mn-lt"/>
              </a:rPr>
              <a:t>1.4</a:t>
            </a:r>
            <a:r>
              <a:rPr lang="en-IN" sz="2000" b="1" dirty="0">
                <a:latin typeface="+mn-lt"/>
              </a:rPr>
              <a:t> </a:t>
            </a:r>
            <a:r>
              <a:rPr lang="en-IN" sz="2000" dirty="0">
                <a:latin typeface="+mn-lt"/>
              </a:rPr>
              <a:t>Machine Languages, </a:t>
            </a:r>
            <a:r>
              <a:rPr lang="en-IN" sz="2000" dirty="0" smtClean="0">
                <a:latin typeface="+mn-lt"/>
              </a:rPr>
              <a:t>Assembly Languages </a:t>
            </a:r>
            <a:r>
              <a:rPr lang="en-IN" sz="2000" dirty="0">
                <a:latin typeface="+mn-lt"/>
              </a:rPr>
              <a:t>and High-Level Languages</a:t>
            </a:r>
          </a:p>
          <a:p>
            <a:pPr marL="0" indent="0">
              <a:buNone/>
            </a:pPr>
            <a:r>
              <a:rPr lang="en-IN" sz="2000" b="1" dirty="0">
                <a:solidFill>
                  <a:schemeClr val="tx2"/>
                </a:solidFill>
                <a:latin typeface="+mn-lt"/>
              </a:rPr>
              <a:t>1.5</a:t>
            </a:r>
            <a:r>
              <a:rPr lang="en-IN" sz="2000" b="1" dirty="0">
                <a:latin typeface="+mn-lt"/>
              </a:rPr>
              <a:t> </a:t>
            </a:r>
            <a:r>
              <a:rPr lang="en-IN" sz="2000" dirty="0">
                <a:latin typeface="+mn-lt"/>
              </a:rPr>
              <a:t>The C Programming Language</a:t>
            </a:r>
          </a:p>
          <a:p>
            <a:pPr marL="0" indent="0">
              <a:buNone/>
            </a:pPr>
            <a:r>
              <a:rPr lang="en-IN" sz="2000" b="1" dirty="0">
                <a:solidFill>
                  <a:schemeClr val="tx2"/>
                </a:solidFill>
                <a:latin typeface="+mn-lt"/>
              </a:rPr>
              <a:t>1.6</a:t>
            </a:r>
            <a:r>
              <a:rPr lang="en-IN" sz="2000" b="1" dirty="0">
                <a:latin typeface="+mn-lt"/>
              </a:rPr>
              <a:t> </a:t>
            </a:r>
            <a:r>
              <a:rPr lang="en-IN" sz="2000" dirty="0">
                <a:latin typeface="+mn-lt"/>
              </a:rPr>
              <a:t>C Standard Library</a:t>
            </a:r>
          </a:p>
          <a:p>
            <a:pPr marL="0" indent="0">
              <a:buNone/>
            </a:pPr>
            <a:r>
              <a:rPr lang="en-IN" sz="2000" b="1" dirty="0">
                <a:solidFill>
                  <a:schemeClr val="tx2"/>
                </a:solidFill>
                <a:latin typeface="+mn-lt"/>
              </a:rPr>
              <a:t>1.7</a:t>
            </a:r>
            <a:r>
              <a:rPr lang="en-IN" sz="2000" b="1" dirty="0">
                <a:latin typeface="+mn-lt"/>
              </a:rPr>
              <a:t> </a:t>
            </a:r>
            <a:r>
              <a:rPr lang="en-IN" sz="2000" dirty="0">
                <a:latin typeface="+mn-lt"/>
              </a:rPr>
              <a:t>C++ and Other C-Based Languages</a:t>
            </a:r>
          </a:p>
        </p:txBody>
      </p:sp>
    </p:spTree>
    <p:extLst>
      <p:ext uri="{BB962C8B-B14F-4D97-AF65-F5344CB8AC3E}">
        <p14:creationId xmlns:p14="http://schemas.microsoft.com/office/powerpoint/2010/main" val="15682099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1.4 Machine Languages, Assembly Languages and High-Level Languages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62675"/>
          </a:xfrm>
        </p:spPr>
        <p:txBody>
          <a:bodyPr wrap="square" lIns="91425" tIns="91425" rIns="91425" bIns="91425">
            <a:noAutofit/>
          </a:bodyPr>
          <a:lstStyle/>
          <a:p>
            <a:pPr marL="255651" indent="-255651">
              <a:spcAft>
                <a:spcPct val="0"/>
              </a:spcAft>
              <a:buSzPts val="2400"/>
              <a:tabLst/>
              <a:defRPr/>
            </a:pPr>
            <a:r>
              <a:rPr lang="en-US" altLang="en-US" sz="2000" dirty="0">
                <a:solidFill>
                  <a:srgbClr val="000000"/>
                </a:solidFill>
                <a:latin typeface="+mn-lt"/>
              </a:rPr>
              <a:t>These abbreviations formed the basis of </a:t>
            </a:r>
            <a:r>
              <a:rPr lang="en-US" altLang="en-US" sz="2000" b="1" dirty="0">
                <a:solidFill>
                  <a:schemeClr val="tx1"/>
                </a:solidFill>
                <a:latin typeface="+mn-lt"/>
              </a:rPr>
              <a:t>assembly languages</a:t>
            </a:r>
            <a:r>
              <a:rPr lang="en-US" altLang="en-US" sz="2000" i="1" dirty="0" smtClean="0">
                <a:solidFill>
                  <a:srgbClr val="000000"/>
                </a:solidFill>
                <a:latin typeface="+mn-lt"/>
              </a:rPr>
              <a:t>.</a:t>
            </a:r>
          </a:p>
          <a:p>
            <a:pPr marL="255651" indent="-255651">
              <a:spcAft>
                <a:spcPct val="0"/>
              </a:spcAft>
              <a:buSzPts val="2400"/>
              <a:tabLst/>
              <a:defRPr/>
            </a:pPr>
            <a:r>
              <a:rPr lang="en-US" altLang="en-US" sz="2000" b="1" dirty="0" smtClean="0">
                <a:solidFill>
                  <a:srgbClr val="000000"/>
                </a:solidFill>
                <a:latin typeface="+mn-lt"/>
              </a:rPr>
              <a:t>Translator </a:t>
            </a:r>
            <a:r>
              <a:rPr lang="en-US" altLang="en-US" sz="2000" b="1" dirty="0">
                <a:solidFill>
                  <a:srgbClr val="000000"/>
                </a:solidFill>
                <a:latin typeface="+mn-lt"/>
              </a:rPr>
              <a:t>programs </a:t>
            </a:r>
            <a:r>
              <a:rPr lang="en-US" altLang="en-US" sz="2000" dirty="0">
                <a:solidFill>
                  <a:srgbClr val="000000"/>
                </a:solidFill>
                <a:latin typeface="+mn-lt"/>
              </a:rPr>
              <a:t>called </a:t>
            </a:r>
            <a:r>
              <a:rPr lang="en-US" altLang="en-US" sz="2000" b="1" dirty="0">
                <a:solidFill>
                  <a:schemeClr val="tx1"/>
                </a:solidFill>
                <a:latin typeface="+mn-lt"/>
              </a:rPr>
              <a:t>assemblers</a:t>
            </a:r>
            <a:r>
              <a:rPr lang="en-US" altLang="en-US" sz="2000" dirty="0">
                <a:solidFill>
                  <a:srgbClr val="000000"/>
                </a:solidFill>
                <a:latin typeface="+mn-lt"/>
              </a:rPr>
              <a:t> were developed to convert assembly-language programs to machine language</a:t>
            </a:r>
            <a:r>
              <a:rPr lang="en-US" altLang="en-US" sz="2000" dirty="0" smtClean="0">
                <a:solidFill>
                  <a:srgbClr val="000000"/>
                </a:solidFill>
                <a:latin typeface="+mn-lt"/>
              </a:rPr>
              <a:t>.</a:t>
            </a:r>
            <a:endParaRPr lang="en-US" sz="2000" kern="1200" dirty="0" smtClean="0">
              <a:solidFill>
                <a:srgbClr val="000000"/>
              </a:solidFill>
              <a:latin typeface="+mn-lt"/>
              <a:ea typeface="+mn-ea"/>
              <a:cs typeface="+mn-cs"/>
            </a:endParaRPr>
          </a:p>
          <a:p>
            <a:pPr marL="255651" lvl="0" indent="-255651">
              <a:spcAft>
                <a:spcPct val="0"/>
              </a:spcAft>
              <a:buSzPts val="2400"/>
              <a:tabLst/>
              <a:defRPr/>
            </a:pPr>
            <a:r>
              <a:rPr lang="en-US" sz="2000" kern="1200" dirty="0" smtClean="0">
                <a:solidFill>
                  <a:srgbClr val="000000"/>
                </a:solidFill>
                <a:latin typeface="+mn-lt"/>
                <a:ea typeface="+mn-ea"/>
                <a:cs typeface="+mn-cs"/>
              </a:rPr>
              <a:t>Although </a:t>
            </a:r>
            <a:r>
              <a:rPr lang="en-US" sz="2000" kern="1200" dirty="0">
                <a:solidFill>
                  <a:srgbClr val="000000"/>
                </a:solidFill>
                <a:latin typeface="+mn-lt"/>
                <a:ea typeface="+mn-ea"/>
                <a:cs typeface="+mn-cs"/>
              </a:rPr>
              <a:t>assembly-language code is clearer to humans, it’s incomprehensible to computers until translated to machine language.</a:t>
            </a:r>
          </a:p>
          <a:p>
            <a:pPr marL="255651" lvl="0" indent="-255651">
              <a:spcAft>
                <a:spcPct val="0"/>
              </a:spcAft>
              <a:buSzPts val="2400"/>
              <a:tabLst/>
              <a:defRPr/>
            </a:pPr>
            <a:r>
              <a:rPr lang="en-US" sz="2000" kern="1200" dirty="0">
                <a:solidFill>
                  <a:srgbClr val="000000"/>
                </a:solidFill>
                <a:latin typeface="+mn-lt"/>
                <a:ea typeface="+mn-ea"/>
                <a:cs typeface="+mn-cs"/>
              </a:rPr>
              <a:t>To speed the programming process even further, </a:t>
            </a:r>
            <a:r>
              <a:rPr lang="en-US" sz="2000" b="1" kern="1200" dirty="0">
                <a:solidFill>
                  <a:srgbClr val="000000"/>
                </a:solidFill>
                <a:latin typeface="+mn-lt"/>
                <a:ea typeface="+mn-ea"/>
                <a:cs typeface="+mn-cs"/>
              </a:rPr>
              <a:t>high-level languages </a:t>
            </a:r>
            <a:r>
              <a:rPr lang="en-US" sz="2000" kern="1200" dirty="0">
                <a:solidFill>
                  <a:srgbClr val="000000"/>
                </a:solidFill>
                <a:latin typeface="+mn-lt"/>
                <a:ea typeface="+mn-ea"/>
                <a:cs typeface="+mn-cs"/>
              </a:rPr>
              <a:t>were developed in which single statements could be written to accomplish substantial </a:t>
            </a:r>
            <a:r>
              <a:rPr lang="en-US" sz="2000" kern="1200" dirty="0" smtClean="0">
                <a:solidFill>
                  <a:srgbClr val="000000"/>
                </a:solidFill>
                <a:latin typeface="+mn-lt"/>
                <a:ea typeface="+mn-ea"/>
                <a:cs typeface="+mn-cs"/>
              </a:rPr>
              <a:t>tasks.</a:t>
            </a:r>
            <a:endParaRPr lang="en-US" sz="2000" kern="1200" dirty="0">
              <a:solidFill>
                <a:srgbClr val="000000"/>
              </a:solidFill>
              <a:latin typeface="+mn-lt"/>
              <a:ea typeface="+mn-ea"/>
              <a:cs typeface="+mn-cs"/>
            </a:endParaRPr>
          </a:p>
          <a:p>
            <a:pPr marL="255651" lvl="0" indent="-255651">
              <a:spcAft>
                <a:spcPct val="0"/>
              </a:spcAft>
              <a:buSzPts val="2400"/>
              <a:tabLst/>
              <a:defRPr/>
            </a:pPr>
            <a:r>
              <a:rPr lang="en-US" sz="2000" kern="1200" dirty="0">
                <a:solidFill>
                  <a:srgbClr val="000000"/>
                </a:solidFill>
                <a:latin typeface="+mn-lt"/>
                <a:ea typeface="+mn-ea"/>
                <a:cs typeface="+mn-cs"/>
              </a:rPr>
              <a:t>High-level languages allow you to write instructions that look almost like everyday English and contain commonly used mathematical </a:t>
            </a:r>
            <a:r>
              <a:rPr lang="en-US" sz="2000" kern="1200" dirty="0" smtClean="0">
                <a:solidFill>
                  <a:srgbClr val="000000"/>
                </a:solidFill>
                <a:latin typeface="+mn-lt"/>
                <a:ea typeface="+mn-ea"/>
                <a:cs typeface="+mn-cs"/>
              </a:rPr>
              <a:t>expressions.</a:t>
            </a:r>
            <a:endParaRPr lang="en-US" sz="2000" kern="1200" dirty="0">
              <a:solidFill>
                <a:srgbClr val="000000"/>
              </a:solidFill>
              <a:latin typeface="+mn-lt"/>
              <a:ea typeface="+mn-ea"/>
              <a:cs typeface="+mn-cs"/>
            </a:endParaRPr>
          </a:p>
        </p:txBody>
      </p:sp>
    </p:spTree>
    <p:extLst>
      <p:ext uri="{BB962C8B-B14F-4D97-AF65-F5344CB8AC3E}">
        <p14:creationId xmlns:p14="http://schemas.microsoft.com/office/powerpoint/2010/main" val="42468876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rPr>
              <a:t>1.4 Machine Languages, Assembly Languages and High-Level Languages </a:t>
            </a:r>
            <a:r>
              <a:rPr lang="en-US" sz="2000" b="0" kern="1200" dirty="0" smtClean="0">
                <a:latin typeface="Times New Roman" panose="02020603050405020304" pitchFamily="18" charset="0"/>
                <a:ea typeface="+mj-ea"/>
              </a:rPr>
              <a:t>(3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3154679"/>
          </a:xfrm>
        </p:spPr>
        <p:txBody>
          <a:bodyPr>
            <a:noAutofit/>
          </a:bodyPr>
          <a:lstStyle/>
          <a:p>
            <a:pPr marL="255651" lvl="0" indent="-255651">
              <a:spcAft>
                <a:spcPct val="0"/>
              </a:spcAft>
              <a:buSzPts val="2400"/>
              <a:tabLst/>
              <a:defRPr/>
            </a:pPr>
            <a:r>
              <a:rPr lang="en-US" sz="2400" kern="1200" dirty="0" smtClean="0">
                <a:solidFill>
                  <a:srgbClr val="000000"/>
                </a:solidFill>
                <a:latin typeface="Arial (Body)"/>
                <a:ea typeface="+mn-ea"/>
              </a:rPr>
              <a:t>Translator </a:t>
            </a:r>
            <a:r>
              <a:rPr lang="en-US" sz="2400" kern="1200" dirty="0">
                <a:solidFill>
                  <a:srgbClr val="000000"/>
                </a:solidFill>
                <a:latin typeface="Arial (Body)"/>
                <a:ea typeface="+mn-ea"/>
              </a:rPr>
              <a:t>programs called </a:t>
            </a:r>
            <a:r>
              <a:rPr lang="en-US" sz="2400" b="1" kern="1200" dirty="0">
                <a:solidFill>
                  <a:srgbClr val="000000"/>
                </a:solidFill>
                <a:latin typeface="Arial (Body)"/>
                <a:ea typeface="+mn-ea"/>
              </a:rPr>
              <a:t>compilers </a:t>
            </a:r>
            <a:r>
              <a:rPr lang="en-US" sz="2400" kern="1200" dirty="0">
                <a:solidFill>
                  <a:srgbClr val="000000"/>
                </a:solidFill>
                <a:latin typeface="Arial (Body)"/>
                <a:ea typeface="+mn-ea"/>
              </a:rPr>
              <a:t>convert high-level language programs into machine language</a:t>
            </a:r>
            <a:r>
              <a:rPr lang="en-US" sz="2400" b="1" kern="1200" dirty="0">
                <a:solidFill>
                  <a:srgbClr val="000000"/>
                </a:solidFill>
                <a:latin typeface="Arial (Body)"/>
                <a:ea typeface="+mn-ea"/>
              </a:rPr>
              <a:t>.</a:t>
            </a:r>
          </a:p>
          <a:p>
            <a:pPr marL="255651" lvl="0" indent="-255651">
              <a:spcAft>
                <a:spcPct val="0"/>
              </a:spcAft>
              <a:buSzPts val="2400"/>
              <a:tabLst/>
              <a:defRPr/>
            </a:pPr>
            <a:r>
              <a:rPr lang="en-US" sz="2400" b="1" kern="1200" dirty="0">
                <a:solidFill>
                  <a:srgbClr val="000000"/>
                </a:solidFill>
                <a:latin typeface="Arial (Body)"/>
                <a:ea typeface="+mn-ea"/>
              </a:rPr>
              <a:t>Interpreter </a:t>
            </a:r>
            <a:r>
              <a:rPr lang="en-US" sz="2400" kern="1200" dirty="0">
                <a:solidFill>
                  <a:srgbClr val="000000"/>
                </a:solidFill>
                <a:latin typeface="Arial (Body)"/>
                <a:ea typeface="+mn-ea"/>
              </a:rPr>
              <a:t>programs were developed to execute high-level language programs directly, although more slowly than compiled programs.</a:t>
            </a:r>
          </a:p>
          <a:p>
            <a:pPr marL="255651" lvl="0" indent="-255651">
              <a:spcAft>
                <a:spcPct val="0"/>
              </a:spcAft>
              <a:buSzPts val="2400"/>
              <a:tabLst/>
              <a:defRPr/>
            </a:pPr>
            <a:r>
              <a:rPr lang="en-US" sz="2400" b="1" kern="1200" dirty="0">
                <a:solidFill>
                  <a:srgbClr val="000000"/>
                </a:solidFill>
                <a:latin typeface="Arial (Body)"/>
                <a:ea typeface="+mn-ea"/>
              </a:rPr>
              <a:t>Scripting languages </a:t>
            </a:r>
            <a:r>
              <a:rPr lang="en-US" sz="2400" kern="1200" dirty="0">
                <a:solidFill>
                  <a:srgbClr val="000000"/>
                </a:solidFill>
                <a:latin typeface="Arial (Body)"/>
                <a:ea typeface="+mn-ea"/>
              </a:rPr>
              <a:t>such as JavaScript and </a:t>
            </a:r>
            <a:r>
              <a:rPr lang="en-US" sz="2400" kern="1200" dirty="0" smtClean="0">
                <a:solidFill>
                  <a:srgbClr val="000000"/>
                </a:solidFill>
                <a:latin typeface="Arial (Body)"/>
                <a:ea typeface="+mn-ea"/>
              </a:rPr>
              <a:t>P</a:t>
            </a:r>
            <a:r>
              <a:rPr lang="en-US" sz="100" kern="1200" dirty="0" smtClean="0">
                <a:solidFill>
                  <a:srgbClr val="000000"/>
                </a:solidFill>
                <a:latin typeface="Arial (Body)"/>
                <a:ea typeface="+mn-ea"/>
              </a:rPr>
              <a:t> </a:t>
            </a:r>
            <a:r>
              <a:rPr lang="en-US" sz="2400" kern="1200" dirty="0" smtClean="0">
                <a:solidFill>
                  <a:srgbClr val="000000"/>
                </a:solidFill>
                <a:latin typeface="Arial (Body)"/>
                <a:ea typeface="+mn-ea"/>
              </a:rPr>
              <a:t>H</a:t>
            </a:r>
            <a:r>
              <a:rPr lang="en-US" sz="100" kern="1200" dirty="0" smtClean="0">
                <a:solidFill>
                  <a:srgbClr val="000000"/>
                </a:solidFill>
                <a:latin typeface="Arial (Body)"/>
                <a:ea typeface="+mn-ea"/>
              </a:rPr>
              <a:t> </a:t>
            </a:r>
            <a:r>
              <a:rPr lang="en-US" sz="2400" kern="1200" dirty="0" smtClean="0">
                <a:solidFill>
                  <a:srgbClr val="000000"/>
                </a:solidFill>
                <a:latin typeface="Arial (Body)"/>
                <a:ea typeface="+mn-ea"/>
              </a:rPr>
              <a:t>P are </a:t>
            </a:r>
            <a:r>
              <a:rPr lang="en-US" sz="2400" kern="1200" dirty="0">
                <a:solidFill>
                  <a:srgbClr val="000000"/>
                </a:solidFill>
                <a:latin typeface="Arial (Body)"/>
                <a:ea typeface="+mn-ea"/>
              </a:rPr>
              <a:t>processed by interpreters.</a:t>
            </a:r>
          </a:p>
        </p:txBody>
      </p:sp>
    </p:spTree>
    <p:extLst>
      <p:ext uri="{BB962C8B-B14F-4D97-AF65-F5344CB8AC3E}">
        <p14:creationId xmlns:p14="http://schemas.microsoft.com/office/powerpoint/2010/main" val="32819932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1.5 The C Programming Language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noAutofit/>
          </a:bodyPr>
          <a:lstStyle/>
          <a:p>
            <a:pPr marL="255651" lvl="0" indent="-255651">
              <a:spcAft>
                <a:spcPct val="0"/>
              </a:spcAft>
              <a:buSzPts val="2400"/>
              <a:tabLst/>
              <a:defRPr/>
            </a:pPr>
            <a:r>
              <a:rPr lang="en-US" sz="2400" kern="1200" dirty="0">
                <a:solidFill>
                  <a:srgbClr val="000000"/>
                </a:solidFill>
                <a:latin typeface="Arial (Body)"/>
                <a:ea typeface="+mn-ea"/>
                <a:cs typeface="+mn-cs"/>
              </a:rPr>
              <a:t>C evolved from two previous languages, </a:t>
            </a:r>
            <a:r>
              <a:rPr lang="en-US" sz="2400" kern="1200" dirty="0" smtClean="0">
                <a:solidFill>
                  <a:srgbClr val="000000"/>
                </a:solidFill>
                <a:latin typeface="Arial (Body)"/>
                <a:ea typeface="+mn-ea"/>
                <a:cs typeface="+mn-cs"/>
              </a:rPr>
              <a:t>B</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L </a:t>
            </a:r>
            <a:r>
              <a:rPr lang="en-US" sz="2400" kern="1200" dirty="0">
                <a:solidFill>
                  <a:srgbClr val="000000"/>
                </a:solidFill>
                <a:latin typeface="Arial (Body)"/>
                <a:ea typeface="+mn-ea"/>
                <a:cs typeface="+mn-cs"/>
              </a:rPr>
              <a:t>and B.</a:t>
            </a:r>
          </a:p>
          <a:p>
            <a:pPr marL="255651" lvl="0" indent="-255651">
              <a:spcAft>
                <a:spcPct val="0"/>
              </a:spcAft>
              <a:buSzPts val="2400"/>
              <a:tabLst/>
              <a:defRPr/>
            </a:pPr>
            <a:r>
              <a:rPr lang="en-US" sz="2400" kern="1200" dirty="0" smtClean="0">
                <a:solidFill>
                  <a:srgbClr val="000000"/>
                </a:solidFill>
                <a:latin typeface="Arial (Body)"/>
                <a:ea typeface="+mn-ea"/>
                <a:cs typeface="+mn-cs"/>
              </a:rPr>
              <a:t>B</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L was </a:t>
            </a:r>
            <a:r>
              <a:rPr lang="en-US" sz="2400" kern="1200" dirty="0">
                <a:solidFill>
                  <a:srgbClr val="000000"/>
                </a:solidFill>
                <a:latin typeface="Arial (Body)"/>
                <a:ea typeface="+mn-ea"/>
                <a:cs typeface="+mn-cs"/>
              </a:rPr>
              <a:t>developed in 1967 by Martin Richards as a language for writing operating-systems software and compilers.</a:t>
            </a:r>
          </a:p>
          <a:p>
            <a:pPr marL="255651" lvl="0" indent="-255651">
              <a:spcAft>
                <a:spcPct val="0"/>
              </a:spcAft>
              <a:buSzPts val="2400"/>
              <a:tabLst/>
              <a:defRPr/>
            </a:pPr>
            <a:r>
              <a:rPr lang="en-US" sz="2400" kern="1200" dirty="0">
                <a:solidFill>
                  <a:srgbClr val="000000"/>
                </a:solidFill>
                <a:latin typeface="Arial (Body)"/>
                <a:ea typeface="+mn-ea"/>
                <a:cs typeface="+mn-cs"/>
              </a:rPr>
              <a:t>Ken Thompson modeled many features in his B language after their counterparts in </a:t>
            </a:r>
            <a:r>
              <a:rPr lang="en-US" sz="2400" kern="1200" dirty="0" smtClean="0">
                <a:solidFill>
                  <a:srgbClr val="000000"/>
                </a:solidFill>
                <a:latin typeface="Arial (Body)"/>
                <a:ea typeface="+mn-ea"/>
                <a:cs typeface="+mn-cs"/>
              </a:rPr>
              <a:t>B</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L, </a:t>
            </a:r>
            <a:r>
              <a:rPr lang="en-US" sz="2400" kern="1200" dirty="0">
                <a:solidFill>
                  <a:srgbClr val="000000"/>
                </a:solidFill>
                <a:latin typeface="Arial (Body)"/>
                <a:ea typeface="+mn-ea"/>
                <a:cs typeface="+mn-cs"/>
              </a:rPr>
              <a:t>and in 1970 he used B to create early versions of the </a:t>
            </a:r>
            <a:r>
              <a:rPr lang="en-US" sz="2400" kern="1200" dirty="0" smtClean="0">
                <a:solidFill>
                  <a:srgbClr val="000000"/>
                </a:solidFill>
                <a:latin typeface="Arial (Body)"/>
                <a:ea typeface="+mn-ea"/>
                <a:cs typeface="+mn-cs"/>
              </a:rPr>
              <a:t>UNIX operating </a:t>
            </a:r>
            <a:r>
              <a:rPr lang="en-US" sz="2400" kern="1200" dirty="0">
                <a:solidFill>
                  <a:srgbClr val="000000"/>
                </a:solidFill>
                <a:latin typeface="Arial (Body)"/>
                <a:ea typeface="+mn-ea"/>
                <a:cs typeface="+mn-cs"/>
              </a:rPr>
              <a:t>system at Bell Laboratories</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5532620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1.5 The C Programming Language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01065"/>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The C language was evolved from B by Dennis Ritchie at Bell Laboratories and was originally implemented in 1972.</a:t>
            </a:r>
          </a:p>
          <a:p>
            <a:pPr marL="255651" lvl="0" indent="-255651">
              <a:spcAft>
                <a:spcPct val="0"/>
              </a:spcAft>
              <a:buSzPts val="2400"/>
              <a:tabLst/>
            </a:pPr>
            <a:r>
              <a:rPr lang="en-US" altLang="en-US" sz="2200" kern="1200" dirty="0">
                <a:solidFill>
                  <a:srgbClr val="000000"/>
                </a:solidFill>
                <a:latin typeface="Arial (Body)"/>
                <a:ea typeface="+mn-ea"/>
                <a:cs typeface="+mn-cs"/>
              </a:rPr>
              <a:t>C initially became widely known as the development language of the </a:t>
            </a:r>
            <a:r>
              <a:rPr lang="en-US" altLang="en-US" sz="2200" kern="1200" dirty="0" smtClean="0">
                <a:solidFill>
                  <a:srgbClr val="000000"/>
                </a:solidFill>
                <a:latin typeface="Arial (Body)"/>
                <a:ea typeface="+mn-ea"/>
                <a:cs typeface="+mn-cs"/>
              </a:rPr>
              <a:t>UNIX operating </a:t>
            </a:r>
            <a:r>
              <a:rPr lang="en-US" altLang="en-US" sz="2200" kern="1200" dirty="0">
                <a:solidFill>
                  <a:srgbClr val="000000"/>
                </a:solidFill>
                <a:latin typeface="Arial (Body)"/>
                <a:ea typeface="+mn-ea"/>
                <a:cs typeface="+mn-cs"/>
              </a:rPr>
              <a:t>system.</a:t>
            </a:r>
          </a:p>
          <a:p>
            <a:pPr marL="255651" lvl="0" indent="-255651">
              <a:spcAft>
                <a:spcPct val="0"/>
              </a:spcAft>
              <a:buSzPts val="2400"/>
              <a:tabLst/>
            </a:pPr>
            <a:r>
              <a:rPr lang="en-US" altLang="en-US" sz="2200" kern="1200" dirty="0">
                <a:solidFill>
                  <a:srgbClr val="000000"/>
                </a:solidFill>
                <a:latin typeface="Arial (Body)"/>
                <a:ea typeface="+mn-ea"/>
                <a:cs typeface="+mn-cs"/>
              </a:rPr>
              <a:t>Many of todays leading operating systems are written in C and/or C++.</a:t>
            </a:r>
          </a:p>
          <a:p>
            <a:pPr marL="255651" lvl="0" indent="-255651">
              <a:spcAft>
                <a:spcPct val="0"/>
              </a:spcAft>
              <a:buSzPts val="2400"/>
              <a:tabLst/>
            </a:pPr>
            <a:r>
              <a:rPr lang="en-US" altLang="en-US" sz="2200" kern="1200" dirty="0">
                <a:solidFill>
                  <a:srgbClr val="000000"/>
                </a:solidFill>
                <a:latin typeface="Arial (Body)"/>
                <a:ea typeface="+mn-ea"/>
                <a:cs typeface="+mn-cs"/>
              </a:rPr>
              <a:t>C is mostly hardware independent.</a:t>
            </a:r>
          </a:p>
          <a:p>
            <a:pPr marL="255651" lvl="0" indent="-255651">
              <a:spcAft>
                <a:spcPct val="0"/>
              </a:spcAft>
              <a:buSzPts val="2400"/>
              <a:tabLst/>
            </a:pPr>
            <a:r>
              <a:rPr lang="en-US" altLang="en-US" sz="2200" kern="1200" dirty="0">
                <a:solidFill>
                  <a:srgbClr val="000000"/>
                </a:solidFill>
                <a:latin typeface="Arial (Body)"/>
                <a:ea typeface="+mn-ea"/>
                <a:cs typeface="+mn-cs"/>
              </a:rPr>
              <a:t>With careful design, it’s possible to write C programs that are portable to most </a:t>
            </a:r>
            <a:r>
              <a:rPr lang="en-US" altLang="en-US" sz="2200" kern="1200" dirty="0" smtClean="0">
                <a:solidFill>
                  <a:srgbClr val="000000"/>
                </a:solidFill>
                <a:latin typeface="Arial (Body)"/>
                <a:ea typeface="+mn-ea"/>
                <a:cs typeface="+mn-cs"/>
              </a:rPr>
              <a:t>computers.</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36440669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1.5 The C Programming Language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noAutofit/>
          </a:bodyPr>
          <a:lstStyle/>
          <a:p>
            <a:pPr marL="255651" lvl="0" indent="-255651">
              <a:spcBef>
                <a:spcPct val="20000"/>
              </a:spcBef>
              <a:buSzPts val="2400"/>
              <a:buNone/>
              <a:tabLst/>
              <a:defRPr/>
            </a:pPr>
            <a:r>
              <a:rPr lang="en-US" sz="2400" b="1" kern="1200" dirty="0">
                <a:solidFill>
                  <a:srgbClr val="000000"/>
                </a:solidFill>
                <a:latin typeface="Arial (Body)"/>
                <a:ea typeface="+mn-ea"/>
                <a:cs typeface="+mn-cs"/>
              </a:rPr>
              <a:t>Built for Performance</a:t>
            </a:r>
          </a:p>
          <a:p>
            <a:pPr marL="255651" lvl="0" indent="-255651">
              <a:spcAft>
                <a:spcPct val="0"/>
              </a:spcAft>
              <a:buSzPts val="2400"/>
              <a:tabLst/>
              <a:defRPr/>
            </a:pPr>
            <a:r>
              <a:rPr lang="en-US" sz="2400" kern="1200" dirty="0">
                <a:solidFill>
                  <a:srgbClr val="000000"/>
                </a:solidFill>
                <a:latin typeface="Arial (Body)"/>
                <a:ea typeface="+mn-ea"/>
                <a:cs typeface="+mn-cs"/>
              </a:rPr>
              <a:t>C is widely used to develop systems that demand performance, such as operating systems, embedded systems, real-time systems and communications systems (Figure </a:t>
            </a:r>
            <a:r>
              <a:rPr lang="en-US" sz="2400" kern="1200" dirty="0" smtClean="0">
                <a:solidFill>
                  <a:srgbClr val="000000"/>
                </a:solidFill>
                <a:latin typeface="Arial (Body)"/>
                <a:ea typeface="+mn-ea"/>
                <a:cs typeface="+mn-cs"/>
              </a:rPr>
              <a:t>1.4).</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8271921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Figure </a:t>
            </a:r>
            <a:r>
              <a:rPr lang="en-IN" dirty="0"/>
              <a:t>1.4 </a:t>
            </a:r>
            <a:r>
              <a:rPr lang="en-IN" dirty="0" smtClean="0"/>
              <a:t>Some </a:t>
            </a:r>
            <a:r>
              <a:rPr lang="en-IN" dirty="0"/>
              <a:t>P</a:t>
            </a:r>
            <a:r>
              <a:rPr lang="en-IN" dirty="0" smtClean="0"/>
              <a:t>opular Performance-Oriented </a:t>
            </a:r>
            <a:r>
              <a:rPr lang="en-IN" dirty="0"/>
              <a:t>C A</a:t>
            </a:r>
            <a:r>
              <a:rPr lang="en-IN" dirty="0" smtClean="0"/>
              <a:t>pplications </a:t>
            </a:r>
            <a:r>
              <a:rPr lang="en-IN" sz="2000" b="0" dirty="0" smtClean="0"/>
              <a:t>(1 </a:t>
            </a:r>
            <a:r>
              <a:rPr lang="en-IN" sz="2000" b="0" dirty="0"/>
              <a:t>of </a:t>
            </a:r>
            <a:r>
              <a:rPr lang="en-IN" sz="2000" b="0" dirty="0" smtClean="0"/>
              <a:t>2)</a:t>
            </a:r>
            <a:endParaRPr lang="en-US" sz="2000" b="0" dirty="0"/>
          </a:p>
        </p:txBody>
      </p:sp>
      <p:graphicFrame>
        <p:nvGraphicFramePr>
          <p:cNvPr id="2" name="Table 1"/>
          <p:cNvGraphicFramePr>
            <a:graphicFrameLocks noGrp="1"/>
          </p:cNvGraphicFramePr>
          <p:nvPr>
            <p:extLst>
              <p:ext uri="{D42A27DB-BD31-4B8C-83A1-F6EECF244321}">
                <p14:modId xmlns:p14="http://schemas.microsoft.com/office/powerpoint/2010/main" val="3128727456"/>
              </p:ext>
            </p:extLst>
          </p:nvPr>
        </p:nvGraphicFramePr>
        <p:xfrm>
          <a:off x="477078" y="1628596"/>
          <a:ext cx="8209722" cy="4455160"/>
        </p:xfrm>
        <a:graphic>
          <a:graphicData uri="http://schemas.openxmlformats.org/drawingml/2006/table">
            <a:tbl>
              <a:tblPr firstRow="1" bandRow="1">
                <a:tableStyleId>{2D5ABB26-0587-4C30-8999-92F81FD0307C}</a:tableStyleId>
              </a:tblPr>
              <a:tblGrid>
                <a:gridCol w="1331843">
                  <a:extLst>
                    <a:ext uri="{9D8B030D-6E8A-4147-A177-3AD203B41FA5}">
                      <a16:colId xmlns:a16="http://schemas.microsoft.com/office/drawing/2014/main" val="1249233641"/>
                    </a:ext>
                  </a:extLst>
                </a:gridCol>
                <a:gridCol w="6877879">
                  <a:extLst>
                    <a:ext uri="{9D8B030D-6E8A-4147-A177-3AD203B41FA5}">
                      <a16:colId xmlns:a16="http://schemas.microsoft.com/office/drawing/2014/main" val="3674991529"/>
                    </a:ext>
                  </a:extLst>
                </a:gridCol>
              </a:tblGrid>
              <a:tr h="370840">
                <a:tc>
                  <a:txBody>
                    <a:bodyPr/>
                    <a:lstStyle/>
                    <a:p>
                      <a:r>
                        <a:rPr lang="en-IN" sz="1600" b="1" i="0" u="none" strike="noStrike" cap="none" baseline="0" dirty="0" smtClean="0">
                          <a:solidFill>
                            <a:schemeClr val="tx1"/>
                          </a:solidFill>
                          <a:latin typeface="+mn-lt"/>
                          <a:ea typeface="+mn-ea"/>
                          <a:cs typeface="+mn-cs"/>
                          <a:sym typeface="Arial"/>
                        </a:rPr>
                        <a:t>Application</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i="0" u="none" strike="noStrike" cap="none" baseline="0" dirty="0" smtClean="0">
                          <a:solidFill>
                            <a:schemeClr val="tx1"/>
                          </a:solidFill>
                          <a:latin typeface="+mn-lt"/>
                          <a:ea typeface="+mn-ea"/>
                          <a:cs typeface="+mn-cs"/>
                          <a:sym typeface="Arial"/>
                        </a:rPr>
                        <a:t>Description</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208545"/>
                  </a:ext>
                </a:extLst>
              </a:tr>
              <a:tr h="370840">
                <a:tc>
                  <a:txBody>
                    <a:bodyPr/>
                    <a:lstStyle/>
                    <a:p>
                      <a:r>
                        <a:rPr lang="en-IN" sz="1600" b="0" i="0" u="none" strike="noStrike" cap="none" baseline="0" dirty="0" smtClean="0">
                          <a:solidFill>
                            <a:schemeClr val="tx1"/>
                          </a:solidFill>
                          <a:latin typeface="+mn-lt"/>
                          <a:ea typeface="+mn-ea"/>
                          <a:cs typeface="+mn-cs"/>
                          <a:sym typeface="Arial"/>
                        </a:rPr>
                        <a:t>Operating systems</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C’s portability and performance make it desirable for implementing</a:t>
                      </a:r>
                    </a:p>
                    <a:p>
                      <a:r>
                        <a:rPr lang="en-IN" sz="1600" b="0" i="0" u="none" strike="noStrike" cap="none" baseline="0" dirty="0" smtClean="0">
                          <a:solidFill>
                            <a:schemeClr val="tx1"/>
                          </a:solidFill>
                          <a:latin typeface="+mn-lt"/>
                          <a:ea typeface="+mn-ea"/>
                          <a:cs typeface="+mn-cs"/>
                          <a:sym typeface="Arial"/>
                        </a:rPr>
                        <a:t>operating systems, such as Linux and portions of Microsoft’s Windows and Google’s Android. Apple’s O</a:t>
                      </a:r>
                      <a:r>
                        <a:rPr lang="en-IN" sz="100" b="0" i="0" u="none" strike="noStrike" cap="none" baseline="0" dirty="0" smtClean="0">
                          <a:solidFill>
                            <a:schemeClr val="tx1"/>
                          </a:solidFill>
                          <a:latin typeface="+mn-lt"/>
                          <a:ea typeface="+mn-ea"/>
                          <a:cs typeface="+mn-cs"/>
                          <a:sym typeface="Arial"/>
                        </a:rPr>
                        <a:t> </a:t>
                      </a:r>
                      <a:r>
                        <a:rPr lang="en-IN" sz="1600" b="0" i="0" u="none" strike="noStrike" cap="none" baseline="0" dirty="0" smtClean="0">
                          <a:solidFill>
                            <a:schemeClr val="tx1"/>
                          </a:solidFill>
                          <a:latin typeface="+mn-lt"/>
                          <a:ea typeface="+mn-ea"/>
                          <a:cs typeface="+mn-cs"/>
                          <a:sym typeface="Arial"/>
                        </a:rPr>
                        <a:t>S X is built in Objective-C, which was derived from C. We discuss some key popular desktop/notebook operating systems and mobile operating systems in Section 1.11.</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929690"/>
                  </a:ext>
                </a:extLst>
              </a:tr>
              <a:tr h="370840">
                <a:tc>
                  <a:txBody>
                    <a:bodyPr/>
                    <a:lstStyle/>
                    <a:p>
                      <a:r>
                        <a:rPr lang="en-IN" sz="1600" b="0" i="0" u="none" strike="noStrike" cap="none" baseline="0" dirty="0" smtClean="0">
                          <a:solidFill>
                            <a:schemeClr val="tx1"/>
                          </a:solidFill>
                          <a:latin typeface="+mn-lt"/>
                          <a:ea typeface="+mn-ea"/>
                          <a:cs typeface="+mn-cs"/>
                          <a:sym typeface="Arial"/>
                        </a:rPr>
                        <a:t>Embedded systems</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The vast majority of the microprocessors produced each year are</a:t>
                      </a:r>
                    </a:p>
                    <a:p>
                      <a:r>
                        <a:rPr lang="en-IN" sz="1600" b="0" i="0" u="none" strike="noStrike" cap="none" baseline="0" dirty="0" smtClean="0">
                          <a:solidFill>
                            <a:schemeClr val="tx1"/>
                          </a:solidFill>
                          <a:latin typeface="+mn-lt"/>
                          <a:ea typeface="+mn-ea"/>
                          <a:cs typeface="+mn-cs"/>
                          <a:sym typeface="Arial"/>
                        </a:rPr>
                        <a:t>embedded in devices other than general-purpose computers. These </a:t>
                      </a:r>
                      <a:r>
                        <a:rPr lang="en-IN" sz="1600" b="1" i="0" u="none" strike="noStrike" cap="none" baseline="0" dirty="0" smtClean="0">
                          <a:solidFill>
                            <a:schemeClr val="tx1"/>
                          </a:solidFill>
                          <a:latin typeface="+mn-lt"/>
                          <a:ea typeface="+mn-ea"/>
                          <a:cs typeface="+mn-cs"/>
                          <a:sym typeface="Arial"/>
                        </a:rPr>
                        <a:t>embedded systems </a:t>
                      </a:r>
                      <a:r>
                        <a:rPr lang="en-IN" sz="1600" b="0" i="0" u="none" strike="noStrike" cap="none" baseline="0" dirty="0" smtClean="0">
                          <a:solidFill>
                            <a:schemeClr val="tx1"/>
                          </a:solidFill>
                          <a:latin typeface="+mn-lt"/>
                          <a:ea typeface="+mn-ea"/>
                          <a:cs typeface="+mn-cs"/>
                          <a:sym typeface="Arial"/>
                        </a:rPr>
                        <a:t>include navigation systems, smart home appliances, home security systems, smartphones, tablets, robots, intelligent traffic intersections and more. C is one of the most popular programming languages for developing embedded systems, which typically need to run as fast as possible and conserve memory. For example, a car’s antilock brakes must respond immediately to slow or stop the car without skidding; game controllers used for video games should respond instantaneously to prevent any lag between the controller and the action in the game, and to ensure smooth animations.</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159478"/>
                  </a:ext>
                </a:extLst>
              </a:tr>
            </a:tbl>
          </a:graphicData>
        </a:graphic>
      </p:graphicFrame>
    </p:spTree>
    <p:extLst>
      <p:ext uri="{BB962C8B-B14F-4D97-AF65-F5344CB8AC3E}">
        <p14:creationId xmlns:p14="http://schemas.microsoft.com/office/powerpoint/2010/main" val="2353837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Figure </a:t>
            </a:r>
            <a:r>
              <a:rPr lang="en-IN" dirty="0"/>
              <a:t>1.4 </a:t>
            </a:r>
            <a:r>
              <a:rPr lang="en-IN" dirty="0" smtClean="0"/>
              <a:t>Some </a:t>
            </a:r>
            <a:r>
              <a:rPr lang="en-IN" dirty="0"/>
              <a:t>P</a:t>
            </a:r>
            <a:r>
              <a:rPr lang="en-IN" dirty="0" smtClean="0"/>
              <a:t>opular Performance-Oriented </a:t>
            </a:r>
            <a:r>
              <a:rPr lang="en-IN" dirty="0"/>
              <a:t>C A</a:t>
            </a:r>
            <a:r>
              <a:rPr lang="en-IN" dirty="0" smtClean="0"/>
              <a:t>pplications </a:t>
            </a:r>
            <a:r>
              <a:rPr lang="en-IN" sz="2000" b="0" dirty="0" smtClean="0"/>
              <a:t>(2 </a:t>
            </a:r>
            <a:r>
              <a:rPr lang="en-IN" sz="2000" b="0" dirty="0"/>
              <a:t>of </a:t>
            </a:r>
            <a:r>
              <a:rPr lang="en-IN" sz="2000" b="0" dirty="0" smtClean="0"/>
              <a:t>2)</a:t>
            </a:r>
            <a:endParaRPr lang="en-US" sz="2000" b="0" dirty="0"/>
          </a:p>
        </p:txBody>
      </p:sp>
      <p:graphicFrame>
        <p:nvGraphicFramePr>
          <p:cNvPr id="2" name="Table 1"/>
          <p:cNvGraphicFramePr>
            <a:graphicFrameLocks noGrp="1"/>
          </p:cNvGraphicFramePr>
          <p:nvPr>
            <p:extLst>
              <p:ext uri="{D42A27DB-BD31-4B8C-83A1-F6EECF244321}">
                <p14:modId xmlns:p14="http://schemas.microsoft.com/office/powerpoint/2010/main" val="1267663564"/>
              </p:ext>
            </p:extLst>
          </p:nvPr>
        </p:nvGraphicFramePr>
        <p:xfrm>
          <a:off x="501926" y="1743892"/>
          <a:ext cx="8140148" cy="4114800"/>
        </p:xfrm>
        <a:graphic>
          <a:graphicData uri="http://schemas.openxmlformats.org/drawingml/2006/table">
            <a:tbl>
              <a:tblPr firstRow="1" bandRow="1">
                <a:tableStyleId>{2D5ABB26-0587-4C30-8999-92F81FD0307C}</a:tableStyleId>
              </a:tblPr>
              <a:tblGrid>
                <a:gridCol w="2111829">
                  <a:extLst>
                    <a:ext uri="{9D8B030D-6E8A-4147-A177-3AD203B41FA5}">
                      <a16:colId xmlns:a16="http://schemas.microsoft.com/office/drawing/2014/main" val="1249233641"/>
                    </a:ext>
                  </a:extLst>
                </a:gridCol>
                <a:gridCol w="6028319">
                  <a:extLst>
                    <a:ext uri="{9D8B030D-6E8A-4147-A177-3AD203B41FA5}">
                      <a16:colId xmlns:a16="http://schemas.microsoft.com/office/drawing/2014/main" val="3674991529"/>
                    </a:ext>
                  </a:extLst>
                </a:gridCol>
              </a:tblGrid>
              <a:tr h="353341">
                <a:tc>
                  <a:txBody>
                    <a:bodyPr/>
                    <a:lstStyle/>
                    <a:p>
                      <a:r>
                        <a:rPr lang="en-IN" sz="1800" b="1" i="0" u="none" strike="noStrike" cap="none" baseline="0" dirty="0" smtClean="0">
                          <a:solidFill>
                            <a:schemeClr val="tx1"/>
                          </a:solidFill>
                          <a:latin typeface="+mn-lt"/>
                          <a:ea typeface="+mn-ea"/>
                          <a:cs typeface="+mn-cs"/>
                          <a:sym typeface="Arial"/>
                        </a:rPr>
                        <a:t>Application</a:t>
                      </a:r>
                      <a:endParaRPr lang="en-IN"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i="0" u="none" strike="noStrike" cap="none" baseline="0" dirty="0" smtClean="0">
                          <a:solidFill>
                            <a:schemeClr val="tx1"/>
                          </a:solidFill>
                          <a:latin typeface="+mn-lt"/>
                          <a:ea typeface="+mn-ea"/>
                          <a:cs typeface="+mn-cs"/>
                          <a:sym typeface="Arial"/>
                        </a:rPr>
                        <a:t>Description</a:t>
                      </a:r>
                      <a:endParaRPr lang="en-IN"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208545"/>
                  </a:ext>
                </a:extLst>
              </a:tr>
              <a:tr h="1907839">
                <a:tc>
                  <a:txBody>
                    <a:bodyPr/>
                    <a:lstStyle/>
                    <a:p>
                      <a:r>
                        <a:rPr lang="en-IN" sz="1800" b="0" i="0" u="none" strike="noStrike" cap="none" baseline="0" dirty="0" smtClean="0">
                          <a:solidFill>
                            <a:schemeClr val="tx1"/>
                          </a:solidFill>
                          <a:latin typeface="+mn-lt"/>
                          <a:ea typeface="+mn-ea"/>
                          <a:cs typeface="+mn-cs"/>
                          <a:sym typeface="Arial"/>
                        </a:rPr>
                        <a:t>Real-time systems</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Real-time systems are often used for “mission-critical” applications that require nearly instantaneous and predictable response times. Real-time systems need to work continuously for example, an air-traffic-control system must constantly monitor the positions and velocities of the planes and report that information to air-traffic controllers without delay so that they can alert the planes to change course if there’s a possibility of a collision.</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929690"/>
                  </a:ext>
                </a:extLst>
              </a:tr>
              <a:tr h="1168742">
                <a:tc>
                  <a:txBody>
                    <a:bodyPr/>
                    <a:lstStyle/>
                    <a:p>
                      <a:r>
                        <a:rPr lang="en-IN" sz="1800" b="0" i="0" u="none" strike="noStrike" cap="none" baseline="0" dirty="0" smtClean="0">
                          <a:solidFill>
                            <a:schemeClr val="tx1"/>
                          </a:solidFill>
                          <a:latin typeface="+mn-lt"/>
                          <a:ea typeface="+mn-ea"/>
                          <a:cs typeface="+mn-cs"/>
                          <a:sym typeface="Arial"/>
                        </a:rPr>
                        <a:t>Communications systems</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Communications systems need to route massive amounts of data to their destinations quickly to ensure that things such as audio and video are delivered smoothly and without delay.</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159478"/>
                  </a:ext>
                </a:extLst>
              </a:tr>
            </a:tbl>
          </a:graphicData>
        </a:graphic>
      </p:graphicFrame>
    </p:spTree>
    <p:extLst>
      <p:ext uri="{BB962C8B-B14F-4D97-AF65-F5344CB8AC3E}">
        <p14:creationId xmlns:p14="http://schemas.microsoft.com/office/powerpoint/2010/main" val="15088860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Portability </a:t>
            </a:r>
            <a:r>
              <a:rPr lang="en-US" dirty="0"/>
              <a:t>Tip </a:t>
            </a:r>
            <a:r>
              <a:rPr lang="en-US" dirty="0" smtClean="0"/>
              <a:t>1.1</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Because C is a hardware-independent, widely available language, applications written </a:t>
            </a:r>
            <a:r>
              <a:rPr lang="en-US" sz="2400" dirty="0" smtClean="0">
                <a:latin typeface="+mn-lt"/>
              </a:rPr>
              <a:t>in C </a:t>
            </a:r>
            <a:r>
              <a:rPr lang="en-US" sz="2400" dirty="0">
                <a:latin typeface="+mn-lt"/>
              </a:rPr>
              <a:t>often can run with little or no modification on a wide range of computer systems.</a:t>
            </a:r>
          </a:p>
        </p:txBody>
      </p:sp>
    </p:spTree>
    <p:extLst>
      <p:ext uri="{BB962C8B-B14F-4D97-AF65-F5344CB8AC3E}">
        <p14:creationId xmlns:p14="http://schemas.microsoft.com/office/powerpoint/2010/main" val="2169211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1.6 C Standard Library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As you’ll learn in Chapter</a:t>
            </a:r>
            <a:r>
              <a:rPr lang="en-US" altLang="en-US" sz="2200" kern="1200" dirty="0">
                <a:solidFill>
                  <a:srgbClr val="000000"/>
                </a:solidFill>
                <a:latin typeface="Calibri" panose="020F0502020204030204" pitchFamily="34" charset="0"/>
                <a:ea typeface="+mn-ea"/>
                <a:cs typeface="+mn-cs"/>
              </a:rPr>
              <a:t> </a:t>
            </a:r>
            <a:r>
              <a:rPr lang="en-US" altLang="en-US" sz="2200" kern="1200" dirty="0">
                <a:solidFill>
                  <a:srgbClr val="000000"/>
                </a:solidFill>
                <a:latin typeface="Arial (Body)"/>
                <a:ea typeface="+mn-ea"/>
                <a:cs typeface="+mn-cs"/>
              </a:rPr>
              <a:t>5, C programs consist of pieces called </a:t>
            </a:r>
            <a:r>
              <a:rPr lang="en-US" altLang="en-US" sz="2200" b="1" kern="1200" dirty="0">
                <a:solidFill>
                  <a:srgbClr val="000000"/>
                </a:solidFill>
                <a:latin typeface="Arial (Body)"/>
                <a:ea typeface="+mn-ea"/>
                <a:cs typeface="+mn-cs"/>
              </a:rPr>
              <a:t>functions</a:t>
            </a:r>
            <a:r>
              <a:rPr lang="en-US" altLang="en-US" sz="2200" kern="1200" dirty="0">
                <a:solidFill>
                  <a:srgbClr val="000000"/>
                </a:solidFill>
                <a:latin typeface="Arial (Body)"/>
                <a:ea typeface="+mn-ea"/>
                <a:cs typeface="+mn-cs"/>
              </a:rPr>
              <a:t>.</a:t>
            </a:r>
          </a:p>
          <a:p>
            <a:pPr marL="255651" lvl="0" indent="-255651">
              <a:spcAft>
                <a:spcPct val="0"/>
              </a:spcAft>
              <a:buSzPts val="2400"/>
              <a:tabLst/>
            </a:pPr>
            <a:r>
              <a:rPr lang="en-US" altLang="en-US" sz="2200" kern="1200" dirty="0">
                <a:solidFill>
                  <a:srgbClr val="000000"/>
                </a:solidFill>
                <a:latin typeface="Arial (Body)"/>
                <a:ea typeface="+mn-ea"/>
                <a:cs typeface="+mn-cs"/>
              </a:rPr>
              <a:t>You can program all the functions you need to form a C program, but most C programmers take advantage of the rich collection of existing functions called the </a:t>
            </a:r>
            <a:r>
              <a:rPr lang="en-US" altLang="en-US" sz="2200" b="1" kern="1200" dirty="0">
                <a:solidFill>
                  <a:srgbClr val="000000"/>
                </a:solidFill>
                <a:latin typeface="Arial (Body)"/>
                <a:ea typeface="+mn-ea"/>
                <a:cs typeface="+mn-cs"/>
              </a:rPr>
              <a:t>C Standard Library</a:t>
            </a:r>
            <a:r>
              <a:rPr lang="en-US" altLang="en-US" sz="2200" kern="1200" dirty="0">
                <a:solidFill>
                  <a:srgbClr val="000000"/>
                </a:solidFill>
                <a:latin typeface="Arial (Body)"/>
                <a:ea typeface="+mn-ea"/>
                <a:cs typeface="+mn-cs"/>
              </a:rPr>
              <a:t>.</a:t>
            </a:r>
          </a:p>
          <a:p>
            <a:pPr marL="255651" lvl="0" indent="-255651">
              <a:spcAft>
                <a:spcPct val="0"/>
              </a:spcAft>
              <a:buSzPts val="2400"/>
              <a:tabLst/>
            </a:pPr>
            <a:r>
              <a:rPr lang="en-US" altLang="en-US" sz="2200" kern="1200" dirty="0">
                <a:solidFill>
                  <a:srgbClr val="000000"/>
                </a:solidFill>
                <a:latin typeface="Arial (Body)"/>
                <a:ea typeface="+mn-ea"/>
                <a:cs typeface="+mn-cs"/>
              </a:rPr>
              <a:t>Visit the following website for the C Standard Library </a:t>
            </a:r>
            <a:r>
              <a:rPr lang="en-US" altLang="en-US" sz="2200" kern="1200" dirty="0" smtClean="0">
                <a:solidFill>
                  <a:srgbClr val="000000"/>
                </a:solidFill>
                <a:latin typeface="Arial (Body)"/>
                <a:ea typeface="+mn-ea"/>
                <a:cs typeface="+mn-cs"/>
              </a:rPr>
              <a:t>documentation: </a:t>
            </a:r>
            <a:r>
              <a:rPr lang="en-US" altLang="en-US" sz="2200" kern="1200" dirty="0" smtClean="0">
                <a:solidFill>
                  <a:srgbClr val="000000"/>
                </a:solidFill>
                <a:latin typeface="Consolas" panose="020B0609020204030204" pitchFamily="49" charset="0"/>
                <a:ea typeface="+mn-ea"/>
                <a:cs typeface="+mn-cs"/>
                <a:hlinkClick r:id="rId2" tooltip="www.dinkumware.com/manuals/#Standard%20C%20Library"/>
              </a:rPr>
              <a:t>www.dinkumware.com/manuals/#Standard%20C%20Library</a:t>
            </a:r>
            <a:endParaRPr lang="en-US" altLang="en-US" sz="2200" kern="1200" dirty="0">
              <a:solidFill>
                <a:srgbClr val="000000"/>
              </a:solidFill>
              <a:latin typeface="Consolas" panose="020B0609020204030204" pitchFamily="49" charset="0"/>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This textbook encourages a </a:t>
            </a:r>
            <a:r>
              <a:rPr lang="en-US" altLang="en-US" sz="2200" b="1" kern="1200" dirty="0">
                <a:solidFill>
                  <a:srgbClr val="000000"/>
                </a:solidFill>
                <a:latin typeface="Arial (Body)"/>
                <a:ea typeface="+mn-ea"/>
                <a:cs typeface="+mn-cs"/>
              </a:rPr>
              <a:t>building-block approach </a:t>
            </a:r>
            <a:r>
              <a:rPr lang="en-US" altLang="en-US" sz="2200" kern="1200" dirty="0">
                <a:solidFill>
                  <a:srgbClr val="000000"/>
                </a:solidFill>
                <a:latin typeface="Arial (Body)"/>
                <a:ea typeface="+mn-ea"/>
                <a:cs typeface="+mn-cs"/>
              </a:rPr>
              <a:t>to creating programs.</a:t>
            </a:r>
          </a:p>
        </p:txBody>
      </p:sp>
    </p:spTree>
    <p:extLst>
      <p:ext uri="{BB962C8B-B14F-4D97-AF65-F5344CB8AC3E}">
        <p14:creationId xmlns:p14="http://schemas.microsoft.com/office/powerpoint/2010/main" val="22716710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1.6 C Standard Library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Avoid reinventing the wheel.</a:t>
            </a:r>
          </a:p>
          <a:p>
            <a:pPr marL="255651" lvl="0" indent="-255651">
              <a:spcAft>
                <a:spcPct val="0"/>
              </a:spcAft>
              <a:buSzPts val="2400"/>
              <a:tabLst/>
            </a:pPr>
            <a:r>
              <a:rPr lang="en-US" altLang="en-US" sz="2400" kern="1200" dirty="0">
                <a:solidFill>
                  <a:srgbClr val="000000"/>
                </a:solidFill>
                <a:latin typeface="Arial (Body)"/>
                <a:ea typeface="+mn-ea"/>
                <a:cs typeface="+mn-cs"/>
              </a:rPr>
              <a:t>Instead, use existing pieces—this is called </a:t>
            </a:r>
            <a:r>
              <a:rPr lang="en-US" altLang="en-US" sz="2400" b="1" kern="1200" dirty="0">
                <a:solidFill>
                  <a:srgbClr val="000000"/>
                </a:solidFill>
                <a:latin typeface="Arial (Body)"/>
                <a:ea typeface="+mn-ea"/>
                <a:cs typeface="+mn-cs"/>
              </a:rPr>
              <a:t>software reuse</a:t>
            </a:r>
            <a:r>
              <a:rPr lang="en-US" altLang="en-US" sz="2400" kern="1200" dirty="0">
                <a:solidFill>
                  <a:srgbClr val="000000"/>
                </a:solidFill>
                <a:latin typeface="Arial (Body)"/>
                <a:ea typeface="+mn-ea"/>
                <a:cs typeface="+mn-cs"/>
              </a:rPr>
              <a:t>.</a:t>
            </a:r>
          </a:p>
          <a:p>
            <a:pPr marL="255651" lvl="0" indent="-255651">
              <a:spcAft>
                <a:spcPct val="0"/>
              </a:spcAft>
              <a:buSzPts val="2400"/>
              <a:tabLst/>
            </a:pPr>
            <a:r>
              <a:rPr lang="en-US" altLang="en-US" sz="2400" kern="1200" dirty="0">
                <a:solidFill>
                  <a:srgbClr val="000000"/>
                </a:solidFill>
                <a:latin typeface="Arial (Body)"/>
                <a:ea typeface="+mn-ea"/>
                <a:cs typeface="+mn-cs"/>
              </a:rPr>
              <a:t>When programming in C you’ll typically use the following building blocks:</a:t>
            </a:r>
          </a:p>
          <a:p>
            <a:pPr marL="741553" lvl="1" indent="-284353">
              <a:spcAft>
                <a:spcPct val="0"/>
              </a:spcAft>
              <a:buSzPts val="2400"/>
            </a:pPr>
            <a:r>
              <a:rPr lang="en-US" altLang="en-US" sz="2400" kern="1200" dirty="0">
                <a:solidFill>
                  <a:srgbClr val="000000"/>
                </a:solidFill>
                <a:latin typeface="Arial (Body)"/>
                <a:ea typeface="+mn-ea"/>
                <a:cs typeface="+mn-cs"/>
              </a:rPr>
              <a:t>C Standard Library functions</a:t>
            </a:r>
          </a:p>
          <a:p>
            <a:pPr marL="741553" lvl="1" indent="-284353">
              <a:spcAft>
                <a:spcPct val="0"/>
              </a:spcAft>
              <a:buSzPts val="2400"/>
            </a:pPr>
            <a:r>
              <a:rPr lang="en-US" altLang="en-US" sz="2400" kern="1200" dirty="0">
                <a:solidFill>
                  <a:srgbClr val="000000"/>
                </a:solidFill>
                <a:latin typeface="Arial (Body)"/>
                <a:ea typeface="+mn-ea"/>
                <a:cs typeface="+mn-cs"/>
              </a:rPr>
              <a:t>Functions you create yourself</a:t>
            </a:r>
          </a:p>
          <a:p>
            <a:pPr marL="741553" lvl="1" indent="-284353">
              <a:spcAft>
                <a:spcPct val="0"/>
              </a:spcAft>
              <a:buSzPts val="2400"/>
            </a:pPr>
            <a:r>
              <a:rPr lang="en-US" altLang="en-US" sz="2400" kern="1200" dirty="0">
                <a:solidFill>
                  <a:srgbClr val="000000"/>
                </a:solidFill>
                <a:latin typeface="Arial (Body)"/>
                <a:ea typeface="+mn-ea"/>
                <a:cs typeface="+mn-cs"/>
              </a:rPr>
              <a:t>Functions other people (whom you trust) have created and made available to you</a:t>
            </a:r>
          </a:p>
        </p:txBody>
      </p:sp>
    </p:spTree>
    <p:extLst>
      <p:ext uri="{BB962C8B-B14F-4D97-AF65-F5344CB8AC3E}">
        <p14:creationId xmlns:p14="http://schemas.microsoft.com/office/powerpoint/2010/main" val="30311945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Outline </a:t>
            </a:r>
            <a:r>
              <a:rPr lang="en-IN" sz="2000" b="0" dirty="0" smtClean="0"/>
              <a:t>(2 of 5)</a:t>
            </a:r>
            <a:endParaRPr lang="en-IN" sz="2000" b="0" dirty="0"/>
          </a:p>
        </p:txBody>
      </p:sp>
      <p:sp>
        <p:nvSpPr>
          <p:cNvPr id="3" name="Text Placeholder 2"/>
          <p:cNvSpPr>
            <a:spLocks noGrp="1"/>
          </p:cNvSpPr>
          <p:nvPr>
            <p:ph type="body" idx="1"/>
          </p:nvPr>
        </p:nvSpPr>
        <p:spPr/>
        <p:txBody>
          <a:bodyPr/>
          <a:lstStyle/>
          <a:p>
            <a:pPr marL="0" indent="0">
              <a:buNone/>
            </a:pPr>
            <a:r>
              <a:rPr lang="en-IN" sz="2000" b="1" dirty="0">
                <a:solidFill>
                  <a:schemeClr val="tx2"/>
                </a:solidFill>
                <a:latin typeface="+mn-lt"/>
              </a:rPr>
              <a:t>1.8</a:t>
            </a:r>
            <a:r>
              <a:rPr lang="en-IN" sz="2000" b="1" dirty="0">
                <a:latin typeface="+mn-lt"/>
              </a:rPr>
              <a:t> </a:t>
            </a:r>
            <a:r>
              <a:rPr lang="en-IN" sz="2000" dirty="0">
                <a:latin typeface="+mn-lt"/>
              </a:rPr>
              <a:t>Object Technology</a:t>
            </a:r>
          </a:p>
          <a:p>
            <a:pPr marL="740664" lvl="1">
              <a:buNone/>
            </a:pPr>
            <a:r>
              <a:rPr lang="en-IN" sz="2000" dirty="0">
                <a:solidFill>
                  <a:schemeClr val="tx2"/>
                </a:solidFill>
                <a:latin typeface="+mn-lt"/>
              </a:rPr>
              <a:t>1.8.1</a:t>
            </a:r>
            <a:r>
              <a:rPr lang="en-IN" sz="2000" dirty="0">
                <a:latin typeface="+mn-lt"/>
              </a:rPr>
              <a:t> The Automobile as an Object</a:t>
            </a:r>
          </a:p>
          <a:p>
            <a:pPr marL="740664" lvl="1">
              <a:buNone/>
            </a:pPr>
            <a:r>
              <a:rPr lang="en-IN" sz="2000" dirty="0">
                <a:solidFill>
                  <a:schemeClr val="tx2"/>
                </a:solidFill>
                <a:latin typeface="+mn-lt"/>
              </a:rPr>
              <a:t>1.8.2</a:t>
            </a:r>
            <a:r>
              <a:rPr lang="en-IN" sz="2000" dirty="0">
                <a:latin typeface="+mn-lt"/>
              </a:rPr>
              <a:t> Methods and Classes</a:t>
            </a:r>
          </a:p>
          <a:p>
            <a:pPr marL="740664" lvl="1">
              <a:buNone/>
            </a:pPr>
            <a:r>
              <a:rPr lang="en-IN" sz="2000" dirty="0">
                <a:solidFill>
                  <a:schemeClr val="tx2"/>
                </a:solidFill>
                <a:latin typeface="+mn-lt"/>
              </a:rPr>
              <a:t>1.8.3</a:t>
            </a:r>
            <a:r>
              <a:rPr lang="en-IN" sz="2000" dirty="0">
                <a:latin typeface="+mn-lt"/>
              </a:rPr>
              <a:t> Instantiation</a:t>
            </a:r>
          </a:p>
          <a:p>
            <a:pPr marL="740664" lvl="1">
              <a:buNone/>
            </a:pPr>
            <a:r>
              <a:rPr lang="en-IN" sz="2000" dirty="0">
                <a:solidFill>
                  <a:schemeClr val="tx2"/>
                </a:solidFill>
                <a:latin typeface="+mn-lt"/>
              </a:rPr>
              <a:t>1.8.4</a:t>
            </a:r>
            <a:r>
              <a:rPr lang="en-IN" sz="2000" dirty="0">
                <a:latin typeface="+mn-lt"/>
              </a:rPr>
              <a:t> Reuse</a:t>
            </a:r>
          </a:p>
          <a:p>
            <a:pPr marL="740664" lvl="1">
              <a:buNone/>
            </a:pPr>
            <a:r>
              <a:rPr lang="en-IN" sz="2000" dirty="0">
                <a:solidFill>
                  <a:schemeClr val="tx2"/>
                </a:solidFill>
                <a:latin typeface="+mn-lt"/>
              </a:rPr>
              <a:t>1.8.5</a:t>
            </a:r>
            <a:r>
              <a:rPr lang="en-IN" sz="2000" dirty="0">
                <a:latin typeface="+mn-lt"/>
              </a:rPr>
              <a:t> Messages and Method Calls</a:t>
            </a:r>
          </a:p>
          <a:p>
            <a:pPr marL="740664" lvl="1">
              <a:buNone/>
            </a:pPr>
            <a:r>
              <a:rPr lang="en-IN" sz="2000" dirty="0">
                <a:solidFill>
                  <a:schemeClr val="tx2"/>
                </a:solidFill>
                <a:latin typeface="+mn-lt"/>
              </a:rPr>
              <a:t>1.8.6</a:t>
            </a:r>
            <a:r>
              <a:rPr lang="en-IN" sz="2000" dirty="0">
                <a:latin typeface="+mn-lt"/>
              </a:rPr>
              <a:t> Attributes and Instance Variables</a:t>
            </a:r>
          </a:p>
          <a:p>
            <a:pPr marL="740664" lvl="1">
              <a:buNone/>
            </a:pPr>
            <a:r>
              <a:rPr lang="en-IN" sz="2000" dirty="0">
                <a:solidFill>
                  <a:schemeClr val="tx2"/>
                </a:solidFill>
                <a:latin typeface="+mn-lt"/>
              </a:rPr>
              <a:t>1.8.7</a:t>
            </a:r>
            <a:r>
              <a:rPr lang="en-IN" sz="2000" dirty="0">
                <a:latin typeface="+mn-lt"/>
              </a:rPr>
              <a:t> Encapsulation and Information Hiding</a:t>
            </a:r>
          </a:p>
          <a:p>
            <a:pPr marL="740664" lvl="1">
              <a:buNone/>
            </a:pPr>
            <a:r>
              <a:rPr lang="en-IN" sz="2000" dirty="0">
                <a:solidFill>
                  <a:schemeClr val="tx2"/>
                </a:solidFill>
                <a:latin typeface="+mn-lt"/>
              </a:rPr>
              <a:t>1.8.8</a:t>
            </a:r>
            <a:r>
              <a:rPr lang="en-IN" sz="2000" dirty="0">
                <a:latin typeface="+mn-lt"/>
              </a:rPr>
              <a:t> </a:t>
            </a:r>
            <a:r>
              <a:rPr lang="en-IN" sz="2000" dirty="0" smtClean="0">
                <a:latin typeface="+mn-lt"/>
              </a:rPr>
              <a:t>Inheritance</a:t>
            </a:r>
            <a:endParaRPr lang="en-IN" sz="2000" dirty="0">
              <a:latin typeface="+mn-lt"/>
            </a:endParaRPr>
          </a:p>
        </p:txBody>
      </p:sp>
    </p:spTree>
    <p:extLst>
      <p:ext uri="{BB962C8B-B14F-4D97-AF65-F5344CB8AC3E}">
        <p14:creationId xmlns:p14="http://schemas.microsoft.com/office/powerpoint/2010/main" val="1452906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1.6 C Standard Library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The advantage of creating your own functions is that you’ll know exactly how they work. You’ll be able to examine the C </a:t>
            </a:r>
            <a:r>
              <a:rPr lang="en-US" altLang="en-US" sz="2400" kern="1200" dirty="0" smtClean="0">
                <a:solidFill>
                  <a:srgbClr val="000000"/>
                </a:solidFill>
                <a:latin typeface="Arial (Body)"/>
                <a:ea typeface="+mn-ea"/>
                <a:cs typeface="+mn-cs"/>
              </a:rPr>
              <a:t>code.</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The disadvantage is the time-consuming effort that goes into designing, developing and debugging new functions.</a:t>
            </a:r>
          </a:p>
        </p:txBody>
      </p:sp>
    </p:spTree>
    <p:extLst>
      <p:ext uri="{BB962C8B-B14F-4D97-AF65-F5344CB8AC3E}">
        <p14:creationId xmlns:p14="http://schemas.microsoft.com/office/powerpoint/2010/main" val="478483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1.1</a:t>
            </a:r>
          </a:p>
        </p:txBody>
      </p:sp>
      <p:sp>
        <p:nvSpPr>
          <p:cNvPr id="3" name="Text Placeholder 2"/>
          <p:cNvSpPr>
            <a:spLocks noGrp="1"/>
          </p:cNvSpPr>
          <p:nvPr>
            <p:ph type="body" idx="1"/>
          </p:nvPr>
        </p:nvSpPr>
        <p:spPr/>
        <p:txBody>
          <a:bodyPr/>
          <a:lstStyle/>
          <a:p>
            <a:pPr marL="0" indent="0">
              <a:buNone/>
            </a:pPr>
            <a:r>
              <a:rPr lang="en-US" sz="2400" dirty="0">
                <a:latin typeface="+mn-lt"/>
              </a:rPr>
              <a:t>Using C Standard Library functions instead of writing your own versions can </a:t>
            </a:r>
            <a:r>
              <a:rPr lang="en-US" sz="2400" dirty="0" smtClean="0">
                <a:latin typeface="+mn-lt"/>
              </a:rPr>
              <a:t>improve program </a:t>
            </a:r>
            <a:r>
              <a:rPr lang="en-US" sz="2400" dirty="0">
                <a:latin typeface="+mn-lt"/>
              </a:rPr>
              <a:t>performance, because these functions are carefully written to perform efficiently.</a:t>
            </a:r>
          </a:p>
        </p:txBody>
      </p:sp>
    </p:spTree>
    <p:extLst>
      <p:ext uri="{BB962C8B-B14F-4D97-AF65-F5344CB8AC3E}">
        <p14:creationId xmlns:p14="http://schemas.microsoft.com/office/powerpoint/2010/main" val="5534127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Portability Tip 1.2</a:t>
            </a:r>
          </a:p>
        </p:txBody>
      </p:sp>
      <p:sp>
        <p:nvSpPr>
          <p:cNvPr id="3" name="Text Placeholder 2"/>
          <p:cNvSpPr>
            <a:spLocks noGrp="1"/>
          </p:cNvSpPr>
          <p:nvPr>
            <p:ph type="body" idx="1"/>
          </p:nvPr>
        </p:nvSpPr>
        <p:spPr/>
        <p:txBody>
          <a:bodyPr/>
          <a:lstStyle/>
          <a:p>
            <a:pPr marL="0" indent="0">
              <a:buNone/>
            </a:pPr>
            <a:r>
              <a:rPr lang="en-US" sz="2400" dirty="0">
                <a:latin typeface="+mn-lt"/>
              </a:rPr>
              <a:t>Using C Standard Library functions instead of writing your own comparable versions </a:t>
            </a:r>
            <a:r>
              <a:rPr lang="en-US" sz="2400" dirty="0" smtClean="0">
                <a:latin typeface="+mn-lt"/>
              </a:rPr>
              <a:t>can improve </a:t>
            </a:r>
            <a:r>
              <a:rPr lang="en-US" sz="2400" dirty="0">
                <a:latin typeface="+mn-lt"/>
              </a:rPr>
              <a:t>program portability, because these functions are used in virtually all Standard </a:t>
            </a:r>
            <a:r>
              <a:rPr lang="en-US" sz="2400" dirty="0" smtClean="0">
                <a:latin typeface="+mn-lt"/>
              </a:rPr>
              <a:t>C implementations</a:t>
            </a:r>
            <a:r>
              <a:rPr lang="en-US" sz="2400" dirty="0">
                <a:latin typeface="+mn-lt"/>
              </a:rPr>
              <a:t>.</a:t>
            </a:r>
          </a:p>
        </p:txBody>
      </p:sp>
    </p:spTree>
    <p:extLst>
      <p:ext uri="{BB962C8B-B14F-4D97-AF65-F5344CB8AC3E}">
        <p14:creationId xmlns:p14="http://schemas.microsoft.com/office/powerpoint/2010/main" val="39924883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1.7 C++ and Other </a:t>
            </a:r>
            <a:r>
              <a:rPr lang="pt-BR" kern="1200" dirty="0" smtClean="0">
                <a:latin typeface="Times New Roman" panose="02020603050405020304" pitchFamily="18" charset="0"/>
                <a:ea typeface="+mj-ea"/>
                <a:cs typeface="+mj-cs"/>
              </a:rPr>
              <a:t>C-Based</a:t>
            </a:r>
            <a:r>
              <a:rPr lang="pt-BR" sz="100" kern="1200" dirty="0" smtClean="0">
                <a:latin typeface="Times New Roman" panose="02020603050405020304" pitchFamily="18" charset="0"/>
                <a:ea typeface="+mj-ea"/>
                <a:cs typeface="+mj-cs"/>
              </a:rPr>
              <a:t> </a:t>
            </a:r>
            <a:r>
              <a:rPr lang="en-US" kern="1200" dirty="0" smtClean="0">
                <a:latin typeface="Times New Roman" panose="02020603050405020304" pitchFamily="18" charset="0"/>
                <a:ea typeface="+mj-ea"/>
                <a:cs typeface="+mj-cs"/>
              </a:rPr>
              <a:t>Languages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339619"/>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C++ was developed by Bjarne Stroustrup at Bell Laboratories.</a:t>
            </a:r>
          </a:p>
          <a:p>
            <a:pPr marL="255651" lvl="0" indent="-255651">
              <a:spcAft>
                <a:spcPct val="0"/>
              </a:spcAft>
              <a:buSzPts val="2400"/>
              <a:tabLst/>
            </a:pPr>
            <a:r>
              <a:rPr lang="en-US" altLang="en-US" sz="2200" kern="1200" dirty="0">
                <a:solidFill>
                  <a:srgbClr val="000000"/>
                </a:solidFill>
                <a:latin typeface="Arial (Body)"/>
                <a:ea typeface="+mn-ea"/>
                <a:cs typeface="+mn-cs"/>
              </a:rPr>
              <a:t>It has its roots in C, providing a number of features that “spruce up” the C language.</a:t>
            </a:r>
          </a:p>
          <a:p>
            <a:pPr marL="255651" lvl="0" indent="-255651">
              <a:spcAft>
                <a:spcPct val="0"/>
              </a:spcAft>
              <a:buSzPts val="2400"/>
              <a:tabLst/>
            </a:pPr>
            <a:r>
              <a:rPr lang="en-US" altLang="en-US" sz="2200" kern="1200" dirty="0">
                <a:solidFill>
                  <a:srgbClr val="000000"/>
                </a:solidFill>
                <a:latin typeface="Arial (Body)"/>
                <a:ea typeface="+mn-ea"/>
                <a:cs typeface="+mn-cs"/>
              </a:rPr>
              <a:t>More important, it provides capabilities for </a:t>
            </a:r>
            <a:r>
              <a:rPr lang="en-US" altLang="en-US" sz="2200" b="1" kern="1200" dirty="0">
                <a:solidFill>
                  <a:srgbClr val="000000"/>
                </a:solidFill>
                <a:latin typeface="Arial (Body)"/>
                <a:ea typeface="+mn-ea"/>
                <a:cs typeface="+mn-cs"/>
              </a:rPr>
              <a:t>object-oriented programming</a:t>
            </a:r>
            <a:r>
              <a:rPr lang="en-US" altLang="en-US" sz="2200" kern="1200" dirty="0">
                <a:solidFill>
                  <a:srgbClr val="000000"/>
                </a:solidFill>
                <a:latin typeface="Arial (Body)"/>
                <a:ea typeface="+mn-ea"/>
                <a:cs typeface="+mn-cs"/>
              </a:rPr>
              <a:t>.</a:t>
            </a:r>
          </a:p>
          <a:p>
            <a:pPr marL="255651" lvl="0" indent="-255651">
              <a:spcAft>
                <a:spcPct val="0"/>
              </a:spcAft>
              <a:buSzPts val="2400"/>
              <a:tabLst/>
            </a:pPr>
            <a:r>
              <a:rPr lang="en-US" altLang="en-US" sz="2200" b="1" kern="1200" dirty="0">
                <a:solidFill>
                  <a:srgbClr val="000000"/>
                </a:solidFill>
                <a:latin typeface="Arial (Body)"/>
                <a:ea typeface="+mn-ea"/>
                <a:cs typeface="+mn-cs"/>
              </a:rPr>
              <a:t>Objects </a:t>
            </a:r>
            <a:r>
              <a:rPr lang="en-US" altLang="en-US" sz="2200" kern="1200" dirty="0">
                <a:solidFill>
                  <a:srgbClr val="000000"/>
                </a:solidFill>
                <a:latin typeface="Arial (Body)"/>
                <a:ea typeface="+mn-ea"/>
                <a:cs typeface="+mn-cs"/>
              </a:rPr>
              <a:t>are essentially reusable software </a:t>
            </a:r>
            <a:r>
              <a:rPr lang="en-US" altLang="en-US" sz="2200" b="1" kern="1200" dirty="0">
                <a:solidFill>
                  <a:srgbClr val="000000"/>
                </a:solidFill>
                <a:latin typeface="Arial (Body)"/>
                <a:ea typeface="+mn-ea"/>
                <a:cs typeface="+mn-cs"/>
              </a:rPr>
              <a:t>components </a:t>
            </a:r>
            <a:r>
              <a:rPr lang="en-US" altLang="en-US" sz="2200" kern="1200" dirty="0">
                <a:solidFill>
                  <a:srgbClr val="000000"/>
                </a:solidFill>
                <a:latin typeface="Arial (Body)"/>
                <a:ea typeface="+mn-ea"/>
                <a:cs typeface="+mn-cs"/>
              </a:rPr>
              <a:t>that model items in the real world.</a:t>
            </a:r>
          </a:p>
          <a:p>
            <a:pPr marL="255651" lvl="0" indent="-255651">
              <a:spcAft>
                <a:spcPct val="0"/>
              </a:spcAft>
              <a:buSzPts val="2400"/>
              <a:tabLst/>
            </a:pPr>
            <a:r>
              <a:rPr lang="en-US" altLang="en-US" sz="2200" kern="1200" dirty="0">
                <a:solidFill>
                  <a:srgbClr val="000000"/>
                </a:solidFill>
                <a:latin typeface="Arial (Body)"/>
                <a:ea typeface="+mn-ea"/>
                <a:cs typeface="+mn-cs"/>
              </a:rPr>
              <a:t>Using a modular, object-oriented design and implementation approach can make software development groups more productive.</a:t>
            </a:r>
          </a:p>
        </p:txBody>
      </p:sp>
    </p:spTree>
    <p:extLst>
      <p:ext uri="{BB962C8B-B14F-4D97-AF65-F5344CB8AC3E}">
        <p14:creationId xmlns:p14="http://schemas.microsoft.com/office/powerpoint/2010/main" val="33819195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1.7 C++ and Other </a:t>
            </a:r>
            <a:r>
              <a:rPr lang="pt-BR" kern="1200" dirty="0" smtClean="0">
                <a:latin typeface="Times New Roman" panose="02020603050405020304" pitchFamily="18" charset="0"/>
                <a:ea typeface="+mj-ea"/>
                <a:cs typeface="+mj-cs"/>
              </a:rPr>
              <a:t>C-Based</a:t>
            </a:r>
            <a:r>
              <a:rPr lang="pt-BR" sz="100" kern="1200" dirty="0" smtClean="0">
                <a:latin typeface="Times New Roman" panose="02020603050405020304" pitchFamily="18" charset="0"/>
                <a:ea typeface="+mj-ea"/>
                <a:cs typeface="+mj-cs"/>
              </a:rPr>
              <a:t> </a:t>
            </a:r>
            <a:r>
              <a:rPr lang="en-US" kern="1200" dirty="0" smtClean="0">
                <a:latin typeface="Times New Roman" panose="02020603050405020304" pitchFamily="18" charset="0"/>
                <a:ea typeface="+mj-ea"/>
                <a:cs typeface="+mj-cs"/>
              </a:rPr>
              <a:t>Languages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Chapters 15-23 present a condensed treatment of C++ selected from our book </a:t>
            </a:r>
            <a:r>
              <a:rPr lang="en-US" altLang="en-US" sz="2400" b="1" kern="1200" dirty="0">
                <a:solidFill>
                  <a:srgbClr val="000000"/>
                </a:solidFill>
                <a:latin typeface="Arial (Body)"/>
                <a:ea typeface="+mn-ea"/>
                <a:cs typeface="+mn-cs"/>
              </a:rPr>
              <a:t>C++ How to Program, 9/e.</a:t>
            </a:r>
          </a:p>
          <a:p>
            <a:pPr marL="255651" lvl="0" indent="-255651">
              <a:spcAft>
                <a:spcPct val="0"/>
              </a:spcAft>
              <a:buSzPts val="2400"/>
              <a:tabLst/>
            </a:pPr>
            <a:r>
              <a:rPr lang="en-US" altLang="en-US" sz="2400" kern="1200" dirty="0">
                <a:solidFill>
                  <a:srgbClr val="000000"/>
                </a:solidFill>
                <a:latin typeface="Arial (Body)"/>
                <a:ea typeface="+mn-ea"/>
                <a:cs typeface="+mn-cs"/>
              </a:rPr>
              <a:t>Figure 1.5 introduces several other popular </a:t>
            </a:r>
            <a:r>
              <a:rPr lang="pt-BR" altLang="en-US" sz="2400" kern="1200" dirty="0" smtClean="0">
                <a:solidFill>
                  <a:srgbClr val="000000"/>
                </a:solidFill>
                <a:latin typeface="Arial (Body)"/>
                <a:ea typeface="+mn-ea"/>
                <a:cs typeface="+mn-cs"/>
              </a:rPr>
              <a:t>C-base d</a:t>
            </a:r>
            <a:r>
              <a:rPr lang="en-US" altLang="en-US" sz="2400" kern="1200" dirty="0" smtClean="0">
                <a:solidFill>
                  <a:srgbClr val="000000"/>
                </a:solidFill>
                <a:latin typeface="Arial (Body)"/>
                <a:ea typeface="+mn-ea"/>
                <a:cs typeface="+mn-cs"/>
              </a:rPr>
              <a:t>programming </a:t>
            </a:r>
            <a:r>
              <a:rPr lang="en-US" altLang="en-US" sz="2400" kern="1200" dirty="0">
                <a:solidFill>
                  <a:srgbClr val="000000"/>
                </a:solidFill>
                <a:latin typeface="Arial (Body)"/>
                <a:ea typeface="+mn-ea"/>
                <a:cs typeface="+mn-cs"/>
              </a:rPr>
              <a:t>languages.</a:t>
            </a:r>
          </a:p>
        </p:txBody>
      </p:sp>
    </p:spTree>
    <p:extLst>
      <p:ext uri="{BB962C8B-B14F-4D97-AF65-F5344CB8AC3E}">
        <p14:creationId xmlns:p14="http://schemas.microsoft.com/office/powerpoint/2010/main" val="25407220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a:t>
            </a:r>
            <a:r>
              <a:rPr lang="en-US" dirty="0"/>
              <a:t>1.5 </a:t>
            </a:r>
            <a:r>
              <a:rPr lang="en-US" dirty="0" smtClean="0"/>
              <a:t>Popular C-Based </a:t>
            </a:r>
            <a:r>
              <a:rPr lang="en-US" dirty="0"/>
              <a:t>Programming </a:t>
            </a:r>
            <a:r>
              <a:rPr lang="en-US" dirty="0" smtClean="0"/>
              <a:t>Languages </a:t>
            </a:r>
            <a:r>
              <a:rPr lang="en-US" sz="2000" b="0" dirty="0" smtClean="0"/>
              <a:t>(1 of 3)</a:t>
            </a:r>
            <a:endParaRPr lang="en-US" sz="2000" b="0" dirty="0"/>
          </a:p>
        </p:txBody>
      </p:sp>
      <p:graphicFrame>
        <p:nvGraphicFramePr>
          <p:cNvPr id="6" name="Table 5"/>
          <p:cNvGraphicFramePr>
            <a:graphicFrameLocks noGrp="1"/>
          </p:cNvGraphicFramePr>
          <p:nvPr>
            <p:extLst>
              <p:ext uri="{D42A27DB-BD31-4B8C-83A1-F6EECF244321}">
                <p14:modId xmlns:p14="http://schemas.microsoft.com/office/powerpoint/2010/main" val="741711311"/>
              </p:ext>
            </p:extLst>
          </p:nvPr>
        </p:nvGraphicFramePr>
        <p:xfrm>
          <a:off x="457200" y="1625684"/>
          <a:ext cx="8349916" cy="3688080"/>
        </p:xfrm>
        <a:graphic>
          <a:graphicData uri="http://schemas.openxmlformats.org/drawingml/2006/table">
            <a:tbl>
              <a:tblPr firstRow="1" bandRow="1">
                <a:tableStyleId>{40F9630F-82C1-40B7-BC3A-925EFCFF5E92}</a:tableStyleId>
              </a:tblPr>
              <a:tblGrid>
                <a:gridCol w="2286000">
                  <a:extLst>
                    <a:ext uri="{9D8B030D-6E8A-4147-A177-3AD203B41FA5}">
                      <a16:colId xmlns:a16="http://schemas.microsoft.com/office/drawing/2014/main" val="1343068469"/>
                    </a:ext>
                  </a:extLst>
                </a:gridCol>
                <a:gridCol w="6063916">
                  <a:extLst>
                    <a:ext uri="{9D8B030D-6E8A-4147-A177-3AD203B41FA5}">
                      <a16:colId xmlns:a16="http://schemas.microsoft.com/office/drawing/2014/main" val="3963898296"/>
                    </a:ext>
                  </a:extLst>
                </a:gridCol>
              </a:tblGrid>
              <a:tr h="0">
                <a:tc>
                  <a:txBody>
                    <a:bodyPr/>
                    <a:lstStyle/>
                    <a:p>
                      <a:r>
                        <a:rPr lang="en-US" sz="1400" b="1" i="0" u="none" strike="noStrike" cap="none" baseline="0" dirty="0" smtClean="0">
                          <a:solidFill>
                            <a:schemeClr val="dk1"/>
                          </a:solidFill>
                          <a:latin typeface="+mn-lt"/>
                          <a:ea typeface="Arial"/>
                          <a:cs typeface="Arial"/>
                          <a:sym typeface="Arial"/>
                        </a:rPr>
                        <a:t>Programming language</a:t>
                      </a:r>
                      <a:endParaRPr lang="en-US"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i="0" u="none" strike="noStrike" cap="none" baseline="0" dirty="0" smtClean="0">
                          <a:solidFill>
                            <a:schemeClr val="dk1"/>
                          </a:solidFill>
                          <a:latin typeface="+mn-lt"/>
                          <a:ea typeface="Arial"/>
                          <a:cs typeface="Arial"/>
                          <a:sym typeface="Arial"/>
                        </a:rPr>
                        <a:t>Description</a:t>
                      </a:r>
                      <a:endParaRPr lang="en-US"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8938525"/>
                  </a:ext>
                </a:extLst>
              </a:tr>
              <a:tr h="0">
                <a:tc>
                  <a:txBody>
                    <a:bodyPr/>
                    <a:lstStyle/>
                    <a:p>
                      <a:r>
                        <a:rPr lang="en-US" sz="1400" b="0" i="0" u="none" strike="noStrike" cap="none" baseline="0" dirty="0" smtClean="0">
                          <a:solidFill>
                            <a:schemeClr val="dk1"/>
                          </a:solidFill>
                          <a:latin typeface="+mn-lt"/>
                          <a:ea typeface="Arial"/>
                          <a:cs typeface="Arial"/>
                          <a:sym typeface="Arial"/>
                        </a:rPr>
                        <a:t>Objective-C</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mn-lt"/>
                          <a:ea typeface="Arial"/>
                          <a:cs typeface="Arial"/>
                          <a:sym typeface="Arial"/>
                        </a:rPr>
                        <a:t>Objective-C is an object-oriented language based on C. It was developed in the early 1980s and later acquired by N</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e</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X</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T, which in turn was acquired by Apple. It has become the key programming language for the O</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 X operating system and all i</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O</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S-powered devices (such as i</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Pods, i</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Phones and i</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Pads).</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5068611"/>
                  </a:ext>
                </a:extLst>
              </a:tr>
              <a:tr h="0">
                <a:tc>
                  <a:txBody>
                    <a:bodyPr/>
                    <a:lstStyle/>
                    <a:p>
                      <a:r>
                        <a:rPr lang="en-US" sz="1400" b="0" i="0" u="none" strike="noStrike" cap="none" baseline="0" dirty="0" smtClean="0">
                          <a:solidFill>
                            <a:schemeClr val="dk1"/>
                          </a:solidFill>
                          <a:latin typeface="+mn-lt"/>
                          <a:ea typeface="Arial"/>
                          <a:cs typeface="Arial"/>
                          <a:sym typeface="Arial"/>
                        </a:rPr>
                        <a:t>Java</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mn-lt"/>
                          <a:ea typeface="Arial"/>
                          <a:cs typeface="Arial"/>
                          <a:sym typeface="Arial"/>
                        </a:rPr>
                        <a:t>Sun Microsystems in 1991 funded an internal corporate research project which resulted in the C++-based object-oriented programming language called Java. A key goal of Java is to enable the writing of programs that will run on a broad variety of computer systems and computer-controlled devices. This is sometimes called “write once, run anywhere.” Java is used to develop large-scale enterprise applications, to enhance the functionality of web servers (the computers that provide the content we see in our web browsers), to provide applications for consumer devices (smartphones, television set-top boxes and more) and for many other purposes. Java is also the language of Android app development.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8089612"/>
                  </a:ext>
                </a:extLst>
              </a:tr>
            </a:tbl>
          </a:graphicData>
        </a:graphic>
      </p:graphicFrame>
    </p:spTree>
    <p:extLst>
      <p:ext uri="{BB962C8B-B14F-4D97-AF65-F5344CB8AC3E}">
        <p14:creationId xmlns:p14="http://schemas.microsoft.com/office/powerpoint/2010/main" val="6584189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 Popular C-Based Programming Languages </a:t>
            </a:r>
            <a:r>
              <a:rPr lang="en-US" sz="2000" b="0" dirty="0" smtClean="0"/>
              <a:t>(2 </a:t>
            </a:r>
            <a:r>
              <a:rPr lang="en-US" sz="2000" b="0" dirty="0"/>
              <a:t>of </a:t>
            </a:r>
            <a:r>
              <a:rPr lang="en-US" sz="2000" b="0" dirty="0" smtClean="0"/>
              <a:t>3)</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60842141"/>
              </p:ext>
            </p:extLst>
          </p:nvPr>
        </p:nvGraphicFramePr>
        <p:xfrm>
          <a:off x="468311" y="1625684"/>
          <a:ext cx="8098173" cy="4058920"/>
        </p:xfrm>
        <a:graphic>
          <a:graphicData uri="http://schemas.openxmlformats.org/drawingml/2006/table">
            <a:tbl>
              <a:tblPr firstRow="1" bandRow="1">
                <a:tableStyleId>{40F9630F-82C1-40B7-BC3A-925EFCFF5E92}</a:tableStyleId>
              </a:tblPr>
              <a:tblGrid>
                <a:gridCol w="2352235">
                  <a:extLst>
                    <a:ext uri="{9D8B030D-6E8A-4147-A177-3AD203B41FA5}">
                      <a16:colId xmlns:a16="http://schemas.microsoft.com/office/drawing/2014/main" val="2611481058"/>
                    </a:ext>
                  </a:extLst>
                </a:gridCol>
                <a:gridCol w="5745938">
                  <a:extLst>
                    <a:ext uri="{9D8B030D-6E8A-4147-A177-3AD203B41FA5}">
                      <a16:colId xmlns:a16="http://schemas.microsoft.com/office/drawing/2014/main" val="587908148"/>
                    </a:ext>
                  </a:extLst>
                </a:gridCol>
              </a:tblGrid>
              <a:tr h="370840">
                <a:tc>
                  <a:txBody>
                    <a:bodyPr/>
                    <a:lstStyle/>
                    <a:p>
                      <a:r>
                        <a:rPr lang="en-US" sz="1400" b="1" i="0" u="none" strike="noStrike" cap="none" baseline="0" dirty="0" smtClean="0">
                          <a:solidFill>
                            <a:schemeClr val="dk1"/>
                          </a:solidFill>
                          <a:latin typeface="+mn-lt"/>
                          <a:ea typeface="Arial"/>
                          <a:cs typeface="Arial"/>
                          <a:sym typeface="Arial"/>
                        </a:rPr>
                        <a:t>Programming language</a:t>
                      </a:r>
                      <a:endParaRPr lang="en-US"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i="0" u="none" strike="noStrike" cap="none" baseline="0" dirty="0" smtClean="0">
                          <a:solidFill>
                            <a:schemeClr val="dk1"/>
                          </a:solidFill>
                          <a:latin typeface="+mn-lt"/>
                          <a:ea typeface="Arial"/>
                          <a:cs typeface="Arial"/>
                          <a:sym typeface="Arial"/>
                        </a:rPr>
                        <a:t>Description</a:t>
                      </a:r>
                      <a:endParaRPr lang="en-US"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4878779"/>
                  </a:ext>
                </a:extLst>
              </a:tr>
              <a:tr h="370840">
                <a:tc>
                  <a:txBody>
                    <a:bodyPr/>
                    <a:lstStyle/>
                    <a:p>
                      <a:r>
                        <a:rPr lang="en-US" dirty="0" smtClean="0">
                          <a:solidFill>
                            <a:schemeClr val="bg1"/>
                          </a:solidFill>
                          <a:latin typeface="+mn-lt"/>
                        </a:rPr>
                        <a:t>C hash</a:t>
                      </a:r>
                      <a:endParaRPr lang="en-US"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mn-lt"/>
                          <a:ea typeface="Arial"/>
                          <a:cs typeface="Arial"/>
                          <a:sym typeface="Arial"/>
                        </a:rPr>
                        <a:t>Microsoft’s three primary object-oriented programming languages are Visual Basic (based on the original Basic), Visual C++ (based on C++) and Visual</a:t>
                      </a:r>
                      <a:r>
                        <a:rPr lang="en-US" sz="700" b="0" i="0" u="none" strike="noStrike" cap="none" baseline="0" dirty="0" smtClean="0">
                          <a:solidFill>
                            <a:schemeClr val="dk1"/>
                          </a:solidFill>
                          <a:latin typeface="+mn-lt"/>
                          <a:ea typeface="Arial"/>
                          <a:cs typeface="Arial"/>
                          <a:sym typeface="Arial"/>
                        </a:rPr>
                        <a:t> </a:t>
                      </a:r>
                      <a:r>
                        <a:rPr lang="en-US" sz="700" b="0" i="0" u="none" strike="noStrike" cap="none" baseline="0" dirty="0" smtClean="0">
                          <a:solidFill>
                            <a:schemeClr val="bg1"/>
                          </a:solidFill>
                          <a:latin typeface="+mn-lt"/>
                          <a:ea typeface="Arial"/>
                          <a:cs typeface="Arial"/>
                          <a:sym typeface="Arial"/>
                        </a:rPr>
                        <a:t>C hash</a:t>
                      </a:r>
                      <a:r>
                        <a:rPr lang="en-US" sz="7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(based on C++ and Java, and developed for integrating the Internet and the web into computer applications). Non-Microsoft versions of</a:t>
                      </a:r>
                      <a:r>
                        <a:rPr lang="en-US" sz="700" b="0" i="0" u="none" strike="noStrike" cap="none" baseline="0" dirty="0" smtClean="0">
                          <a:solidFill>
                            <a:schemeClr val="dk1"/>
                          </a:solidFill>
                          <a:latin typeface="+mn-lt"/>
                          <a:ea typeface="Arial"/>
                          <a:cs typeface="Arial"/>
                          <a:sym typeface="Arial"/>
                        </a:rPr>
                        <a:t> </a:t>
                      </a:r>
                      <a:r>
                        <a:rPr lang="en-US" sz="800" b="0" i="0" u="none" strike="noStrike" cap="none" baseline="0" dirty="0" smtClean="0">
                          <a:solidFill>
                            <a:schemeClr val="bg1"/>
                          </a:solidFill>
                          <a:latin typeface="+mn-lt"/>
                          <a:ea typeface="Arial"/>
                          <a:cs typeface="Arial"/>
                          <a:sym typeface="Arial"/>
                        </a:rPr>
                        <a:t>C hash</a:t>
                      </a:r>
                      <a:r>
                        <a:rPr lang="en-US" sz="8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are also available.</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6030802"/>
                  </a:ext>
                </a:extLst>
              </a:tr>
              <a:tr h="370840">
                <a:tc>
                  <a:txBody>
                    <a:bodyPr/>
                    <a:lstStyle/>
                    <a:p>
                      <a:r>
                        <a:rPr lang="en-US" sz="14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H</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P</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H</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P, an object-oriented, open-source scripting language supported by a community of users and developers, is used by millions of websites. P</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H</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P is platform independent—implementations exist for all major UNIX, Linux, Mac and Windows operating systems. P</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H</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P also supports many databases, including the popular open-source My</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Q</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L.</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0873627"/>
                  </a:ext>
                </a:extLst>
              </a:tr>
              <a:tr h="370840">
                <a:tc>
                  <a:txBody>
                    <a:bodyPr/>
                    <a:lstStyle/>
                    <a:p>
                      <a:r>
                        <a:rPr lang="en-US" sz="1400" b="0" i="0" u="none" strike="noStrike" cap="none" baseline="0" dirty="0" smtClean="0">
                          <a:solidFill>
                            <a:schemeClr val="dk1"/>
                          </a:solidFill>
                          <a:latin typeface="+mn-lt"/>
                          <a:ea typeface="Arial"/>
                          <a:cs typeface="Arial"/>
                          <a:sym typeface="Arial"/>
                        </a:rPr>
                        <a:t>Python</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mn-lt"/>
                          <a:ea typeface="Arial"/>
                          <a:cs typeface="Arial"/>
                          <a:sym typeface="Arial"/>
                        </a:rPr>
                        <a:t>Python, another object-oriented scripting language, was released publicly in 1991. Developed by Guido van Rossum of the National Research Institute for Mathematics and Computer Science in Amsterdam (C</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W</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I), Python draws heavily from Modula-3—a systems programming language. Python is “extensible”—it can be extended through classes and programming interfaces.</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3114337"/>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23558040"/>
              </p:ext>
            </p:extLst>
          </p:nvPr>
        </p:nvGraphicFramePr>
        <p:xfrm>
          <a:off x="554111" y="2085556"/>
          <a:ext cx="318825" cy="234928"/>
        </p:xfrm>
        <a:graphic>
          <a:graphicData uri="http://schemas.openxmlformats.org/presentationml/2006/ole">
            <mc:AlternateContent xmlns:mc="http://schemas.openxmlformats.org/markup-compatibility/2006">
              <mc:Choice xmlns:v="urn:schemas-microsoft-com:vml" Requires="v">
                <p:oleObj spid="_x0000_s3046" name="Equation" r:id="rId3" imgW="241200" imgH="177480" progId="Equation.DSMT4">
                  <p:embed/>
                </p:oleObj>
              </mc:Choice>
              <mc:Fallback>
                <p:oleObj name="Equation" r:id="rId3" imgW="241200" imgH="177480" progId="Equation.DSMT4">
                  <p:embed/>
                  <p:pic>
                    <p:nvPicPr>
                      <p:cNvPr id="7" name="Object 6"/>
                      <p:cNvPicPr/>
                      <p:nvPr/>
                    </p:nvPicPr>
                    <p:blipFill>
                      <a:blip r:embed="rId4"/>
                      <a:stretch>
                        <a:fillRect/>
                      </a:stretch>
                    </p:blipFill>
                    <p:spPr>
                      <a:xfrm>
                        <a:off x="554111" y="2085556"/>
                        <a:ext cx="318825" cy="23492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742966565"/>
              </p:ext>
            </p:extLst>
          </p:nvPr>
        </p:nvGraphicFramePr>
        <p:xfrm>
          <a:off x="3752944" y="2455109"/>
          <a:ext cx="318825" cy="234928"/>
        </p:xfrm>
        <a:graphic>
          <a:graphicData uri="http://schemas.openxmlformats.org/presentationml/2006/ole">
            <mc:AlternateContent xmlns:mc="http://schemas.openxmlformats.org/markup-compatibility/2006">
              <mc:Choice xmlns:v="urn:schemas-microsoft-com:vml" Requires="v">
                <p:oleObj spid="_x0000_s3047" name="Equation" r:id="rId5" imgW="241200" imgH="177480" progId="Equation.DSMT4">
                  <p:embed/>
                </p:oleObj>
              </mc:Choice>
              <mc:Fallback>
                <p:oleObj name="Equation" r:id="rId5" imgW="241200" imgH="177480" progId="Equation.DSMT4">
                  <p:embed/>
                  <p:pic>
                    <p:nvPicPr>
                      <p:cNvPr id="8" name="Object 7"/>
                      <p:cNvPicPr/>
                      <p:nvPr/>
                    </p:nvPicPr>
                    <p:blipFill>
                      <a:blip r:embed="rId4"/>
                      <a:stretch>
                        <a:fillRect/>
                      </a:stretch>
                    </p:blipFill>
                    <p:spPr>
                      <a:xfrm>
                        <a:off x="3752944" y="2455109"/>
                        <a:ext cx="318825" cy="23492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990072095"/>
              </p:ext>
            </p:extLst>
          </p:nvPr>
        </p:nvGraphicFramePr>
        <p:xfrm>
          <a:off x="3792701" y="2885388"/>
          <a:ext cx="318825" cy="234928"/>
        </p:xfrm>
        <a:graphic>
          <a:graphicData uri="http://schemas.openxmlformats.org/presentationml/2006/ole">
            <mc:AlternateContent xmlns:mc="http://schemas.openxmlformats.org/markup-compatibility/2006">
              <mc:Choice xmlns:v="urn:schemas-microsoft-com:vml" Requires="v">
                <p:oleObj spid="_x0000_s3048" name="Equation" r:id="rId6" imgW="241200" imgH="177480" progId="Equation.DSMT4">
                  <p:embed/>
                </p:oleObj>
              </mc:Choice>
              <mc:Fallback>
                <p:oleObj name="Equation" r:id="rId6" imgW="241200" imgH="177480" progId="Equation.DSMT4">
                  <p:embed/>
                  <p:pic>
                    <p:nvPicPr>
                      <p:cNvPr id="9" name="Object 8"/>
                      <p:cNvPicPr/>
                      <p:nvPr/>
                    </p:nvPicPr>
                    <p:blipFill>
                      <a:blip r:embed="rId4"/>
                      <a:stretch>
                        <a:fillRect/>
                      </a:stretch>
                    </p:blipFill>
                    <p:spPr>
                      <a:xfrm>
                        <a:off x="3792701" y="2885388"/>
                        <a:ext cx="318825" cy="234928"/>
                      </a:xfrm>
                      <a:prstGeom prst="rect">
                        <a:avLst/>
                      </a:prstGeom>
                    </p:spPr>
                  </p:pic>
                </p:oleObj>
              </mc:Fallback>
            </mc:AlternateContent>
          </a:graphicData>
        </a:graphic>
      </p:graphicFrame>
    </p:spTree>
    <p:extLst>
      <p:ext uri="{BB962C8B-B14F-4D97-AF65-F5344CB8AC3E}">
        <p14:creationId xmlns:p14="http://schemas.microsoft.com/office/powerpoint/2010/main" val="12252980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1.5 Popular C-Based Programming Languages </a:t>
            </a:r>
            <a:r>
              <a:rPr lang="en-US" sz="2000" b="0" dirty="0" smtClean="0"/>
              <a:t>(3 </a:t>
            </a:r>
            <a:r>
              <a:rPr lang="en-US" sz="2000" b="0" dirty="0"/>
              <a:t>of 3)</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05978573"/>
              </p:ext>
            </p:extLst>
          </p:nvPr>
        </p:nvGraphicFramePr>
        <p:xfrm>
          <a:off x="468312" y="1609642"/>
          <a:ext cx="8218488" cy="3540760"/>
        </p:xfrm>
        <a:graphic>
          <a:graphicData uri="http://schemas.openxmlformats.org/drawingml/2006/table">
            <a:tbl>
              <a:tblPr firstRow="1" bandRow="1">
                <a:tableStyleId>{40F9630F-82C1-40B7-BC3A-925EFCFF5E92}</a:tableStyleId>
              </a:tblPr>
              <a:tblGrid>
                <a:gridCol w="2483435">
                  <a:extLst>
                    <a:ext uri="{9D8B030D-6E8A-4147-A177-3AD203B41FA5}">
                      <a16:colId xmlns:a16="http://schemas.microsoft.com/office/drawing/2014/main" val="337983706"/>
                    </a:ext>
                  </a:extLst>
                </a:gridCol>
                <a:gridCol w="5735053">
                  <a:extLst>
                    <a:ext uri="{9D8B030D-6E8A-4147-A177-3AD203B41FA5}">
                      <a16:colId xmlns:a16="http://schemas.microsoft.com/office/drawing/2014/main" val="1277303335"/>
                    </a:ext>
                  </a:extLst>
                </a:gridCol>
              </a:tblGrid>
              <a:tr h="370840">
                <a:tc>
                  <a:txBody>
                    <a:bodyPr/>
                    <a:lstStyle/>
                    <a:p>
                      <a:r>
                        <a:rPr lang="en-US" sz="1400" b="1" i="0" u="none" strike="noStrike" cap="none" baseline="0" dirty="0" smtClean="0">
                          <a:solidFill>
                            <a:schemeClr val="dk1"/>
                          </a:solidFill>
                          <a:latin typeface="+mn-lt"/>
                          <a:ea typeface="Arial"/>
                          <a:cs typeface="Arial"/>
                          <a:sym typeface="Arial"/>
                        </a:rPr>
                        <a:t>Programming language</a:t>
                      </a:r>
                      <a:endParaRPr lang="en-US"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i="0" u="none" strike="noStrike" cap="none" baseline="0" dirty="0" smtClean="0">
                          <a:solidFill>
                            <a:schemeClr val="dk1"/>
                          </a:solidFill>
                          <a:latin typeface="+mn-lt"/>
                          <a:ea typeface="Arial"/>
                          <a:cs typeface="Arial"/>
                          <a:sym typeface="Arial"/>
                        </a:rPr>
                        <a:t>Description</a:t>
                      </a:r>
                      <a:endParaRPr lang="en-US"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0302014"/>
                  </a:ext>
                </a:extLst>
              </a:tr>
              <a:tr h="370840">
                <a:tc>
                  <a:txBody>
                    <a:bodyPr/>
                    <a:lstStyle/>
                    <a:p>
                      <a:r>
                        <a:rPr lang="en-US" sz="1400" b="0" i="0" u="none" strike="noStrike" cap="none" baseline="0" dirty="0" smtClean="0">
                          <a:solidFill>
                            <a:schemeClr val="dk1"/>
                          </a:solidFill>
                          <a:latin typeface="+mn-lt"/>
                          <a:ea typeface="Arial"/>
                          <a:cs typeface="Arial"/>
                          <a:sym typeface="Arial"/>
                        </a:rPr>
                        <a:t>JavaScript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mn-lt"/>
                          <a:ea typeface="Arial"/>
                          <a:cs typeface="Arial"/>
                          <a:sym typeface="Arial"/>
                        </a:rPr>
                        <a:t>JavaScript is the most widely used scripting language. It’s primarily used to add dynamic behavior to web pages—for example, animations and improved interactivity with the user. It’s provided with all major web browsers.</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0451411"/>
                  </a:ext>
                </a:extLst>
              </a:tr>
              <a:tr h="370840">
                <a:tc>
                  <a:txBody>
                    <a:bodyPr/>
                    <a:lstStyle/>
                    <a:p>
                      <a:r>
                        <a:rPr lang="en-US" sz="1400" b="0" i="0" u="none" strike="noStrike" cap="none" baseline="0" dirty="0" smtClean="0">
                          <a:solidFill>
                            <a:schemeClr val="dk1"/>
                          </a:solidFill>
                          <a:latin typeface="+mn-lt"/>
                          <a:ea typeface="Arial"/>
                          <a:cs typeface="Arial"/>
                          <a:sym typeface="Arial"/>
                        </a:rPr>
                        <a:t>Swift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mn-lt"/>
                          <a:ea typeface="Arial"/>
                          <a:cs typeface="Arial"/>
                          <a:sym typeface="Arial"/>
                        </a:rPr>
                        <a:t>Swift, Apple’s new programming language for developing i</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O</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 and Mac apps, was announced at the Apple World Wide Developer Conference (W</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W</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C) in June 2014. Although apps can still be developed and maintained with Objective-C, Swift is Apple’s app-development language of the future. It’s a modern language that eliminates some of the complexity of Objective-C, making it easier for beginners and those transitioning from other high-level languages such as Java,</a:t>
                      </a:r>
                      <a:r>
                        <a:rPr lang="en-US" sz="1400" b="0" i="0" u="none" strike="noStrike" cap="none" baseline="0" dirty="0" smtClean="0">
                          <a:solidFill>
                            <a:schemeClr val="bg1"/>
                          </a:solidFill>
                          <a:latin typeface="+mn-lt"/>
                          <a:ea typeface="Arial"/>
                          <a:cs typeface="Arial"/>
                          <a:sym typeface="Arial"/>
                        </a:rPr>
                        <a:t> </a:t>
                      </a:r>
                      <a:r>
                        <a:rPr lang="en-US" sz="700" b="0" i="0" u="none" strike="noStrike" cap="none" baseline="0" dirty="0" smtClean="0">
                          <a:solidFill>
                            <a:schemeClr val="bg1"/>
                          </a:solidFill>
                          <a:latin typeface="+mn-lt"/>
                          <a:ea typeface="Arial"/>
                          <a:cs typeface="Arial"/>
                          <a:sym typeface="Arial"/>
                        </a:rPr>
                        <a:t>C hash</a:t>
                      </a:r>
                      <a:r>
                        <a:rPr lang="en-US" sz="1400" b="0" i="0" u="none" strike="noStrike" cap="none" baseline="0" dirty="0" smtClean="0">
                          <a:solidFill>
                            <a:schemeClr val="dk1"/>
                          </a:solidFill>
                          <a:latin typeface="+mn-lt"/>
                          <a:ea typeface="Arial"/>
                          <a:cs typeface="Arial"/>
                          <a:sym typeface="Arial"/>
                        </a:rPr>
                        <a:t>, C++ and C. Swift emphasizes performance and security, and has full access to the i</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O</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 and Mac programming capabilities.</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000051"/>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45106289"/>
              </p:ext>
            </p:extLst>
          </p:nvPr>
        </p:nvGraphicFramePr>
        <p:xfrm>
          <a:off x="4160281" y="4468927"/>
          <a:ext cx="297374" cy="219122"/>
        </p:xfrm>
        <a:graphic>
          <a:graphicData uri="http://schemas.openxmlformats.org/presentationml/2006/ole">
            <mc:AlternateContent xmlns:mc="http://schemas.openxmlformats.org/markup-compatibility/2006">
              <mc:Choice xmlns:v="urn:schemas-microsoft-com:vml" Requires="v">
                <p:oleObj spid="_x0000_s3407" name="Equation" r:id="rId3" imgW="241200" imgH="177480" progId="Equation.DSMT4">
                  <p:embed/>
                </p:oleObj>
              </mc:Choice>
              <mc:Fallback>
                <p:oleObj name="Equation" r:id="rId3" imgW="241200" imgH="177480" progId="Equation.DSMT4">
                  <p:embed/>
                  <p:pic>
                    <p:nvPicPr>
                      <p:cNvPr id="7" name="Object 6"/>
                      <p:cNvPicPr/>
                      <p:nvPr/>
                    </p:nvPicPr>
                    <p:blipFill>
                      <a:blip r:embed="rId4"/>
                      <a:stretch>
                        <a:fillRect/>
                      </a:stretch>
                    </p:blipFill>
                    <p:spPr>
                      <a:xfrm>
                        <a:off x="4160281" y="4468927"/>
                        <a:ext cx="297374" cy="219122"/>
                      </a:xfrm>
                      <a:prstGeom prst="rect">
                        <a:avLst/>
                      </a:prstGeom>
                    </p:spPr>
                  </p:pic>
                </p:oleObj>
              </mc:Fallback>
            </mc:AlternateContent>
          </a:graphicData>
        </a:graphic>
      </p:graphicFrame>
    </p:spTree>
    <p:extLst>
      <p:ext uri="{BB962C8B-B14F-4D97-AF65-F5344CB8AC3E}">
        <p14:creationId xmlns:p14="http://schemas.microsoft.com/office/powerpoint/2010/main" val="9604240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1.8 Object Technology </a:t>
            </a:r>
            <a:r>
              <a:rPr lang="en-US" sz="2000" b="0" kern="1200" dirty="0" smtClean="0">
                <a:latin typeface="Times New Roman" panose="02020603050405020304" pitchFamily="18" charset="0"/>
                <a:ea typeface="+mj-ea"/>
                <a:cs typeface="+mj-cs"/>
              </a:rPr>
              <a:t>(1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93453"/>
          </a:xfrm>
        </p:spPr>
        <p:txBody>
          <a:bodyPr wrap="square" lIns="91425" tIns="91425" rIns="91425" bIns="91425">
            <a:noAutofit/>
          </a:bodyPr>
          <a:lstStyle/>
          <a:p>
            <a:pPr marL="255651" lvl="0" indent="-255651">
              <a:spcAft>
                <a:spcPct val="0"/>
              </a:spcAft>
              <a:buSzPts val="2400"/>
              <a:tabLst/>
            </a:pPr>
            <a:r>
              <a:rPr lang="en-US" altLang="en-US" sz="2200" b="1" kern="1200" dirty="0">
                <a:solidFill>
                  <a:srgbClr val="000000"/>
                </a:solidFill>
                <a:latin typeface="Arial (Body)"/>
                <a:ea typeface="+mn-ea"/>
                <a:cs typeface="+mn-cs"/>
              </a:rPr>
              <a:t>Objects</a:t>
            </a:r>
            <a:r>
              <a:rPr lang="en-US" altLang="en-US" sz="2200" kern="1200" dirty="0">
                <a:solidFill>
                  <a:srgbClr val="000000"/>
                </a:solidFill>
                <a:latin typeface="Arial (Body)"/>
                <a:ea typeface="+mn-ea"/>
                <a:cs typeface="+mn-cs"/>
              </a:rPr>
              <a:t>, or more precisely the </a:t>
            </a:r>
            <a:r>
              <a:rPr lang="en-US" altLang="en-US" sz="2200" b="1" kern="1200" dirty="0">
                <a:solidFill>
                  <a:srgbClr val="000000"/>
                </a:solidFill>
                <a:latin typeface="Arial (Body)"/>
                <a:ea typeface="+mn-ea"/>
                <a:cs typeface="+mn-cs"/>
              </a:rPr>
              <a:t>classes </a:t>
            </a:r>
            <a:r>
              <a:rPr lang="en-US" altLang="en-US" sz="2200" kern="1200" dirty="0">
                <a:solidFill>
                  <a:srgbClr val="000000"/>
                </a:solidFill>
                <a:latin typeface="Arial (Body)"/>
                <a:ea typeface="+mn-ea"/>
                <a:cs typeface="+mn-cs"/>
              </a:rPr>
              <a:t>objects come from, are essentially </a:t>
            </a:r>
            <a:r>
              <a:rPr lang="en-US" altLang="en-US" sz="2200" b="1" kern="1200" dirty="0">
                <a:solidFill>
                  <a:srgbClr val="000000"/>
                </a:solidFill>
                <a:latin typeface="Arial (Body)"/>
                <a:ea typeface="+mn-ea"/>
                <a:cs typeface="+mn-cs"/>
              </a:rPr>
              <a:t>reusable </a:t>
            </a:r>
            <a:r>
              <a:rPr lang="en-US" altLang="en-US" sz="2200" kern="1200" dirty="0">
                <a:solidFill>
                  <a:srgbClr val="000000"/>
                </a:solidFill>
                <a:latin typeface="Arial (Body)"/>
                <a:ea typeface="+mn-ea"/>
                <a:cs typeface="+mn-cs"/>
              </a:rPr>
              <a:t>software </a:t>
            </a:r>
            <a:r>
              <a:rPr lang="en-US" altLang="en-US" sz="2200" kern="1200" dirty="0" smtClean="0">
                <a:solidFill>
                  <a:srgbClr val="000000"/>
                </a:solidFill>
                <a:latin typeface="Arial (Body)"/>
                <a:ea typeface="+mn-ea"/>
                <a:cs typeface="+mn-cs"/>
              </a:rPr>
              <a:t>components.</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Almost any </a:t>
            </a:r>
            <a:r>
              <a:rPr lang="en-US" altLang="en-US" sz="2200" b="1" kern="1200" dirty="0">
                <a:solidFill>
                  <a:srgbClr val="000000"/>
                </a:solidFill>
                <a:latin typeface="Arial (Body)"/>
                <a:ea typeface="+mn-ea"/>
                <a:cs typeface="+mn-cs"/>
              </a:rPr>
              <a:t>noun </a:t>
            </a:r>
            <a:r>
              <a:rPr lang="en-US" altLang="en-US" sz="2200" kern="1200" dirty="0">
                <a:solidFill>
                  <a:srgbClr val="000000"/>
                </a:solidFill>
                <a:latin typeface="Arial (Body)"/>
                <a:ea typeface="+mn-ea"/>
                <a:cs typeface="+mn-cs"/>
              </a:rPr>
              <a:t>can be reasonably represented as a software object in terms of </a:t>
            </a:r>
            <a:r>
              <a:rPr lang="en-US" altLang="en-US" sz="2200" b="1" kern="1200" dirty="0">
                <a:solidFill>
                  <a:srgbClr val="000000"/>
                </a:solidFill>
                <a:latin typeface="Arial (Body)"/>
                <a:ea typeface="+mn-ea"/>
                <a:cs typeface="+mn-cs"/>
              </a:rPr>
              <a:t>attributes </a:t>
            </a:r>
            <a:r>
              <a:rPr lang="en-US" altLang="en-US" sz="2200" kern="1200" dirty="0">
                <a:solidFill>
                  <a:srgbClr val="000000"/>
                </a:solidFill>
                <a:latin typeface="Arial (Body)"/>
                <a:ea typeface="+mn-ea"/>
                <a:cs typeface="+mn-cs"/>
              </a:rPr>
              <a:t>(e.g., name, color and size) and </a:t>
            </a:r>
            <a:r>
              <a:rPr lang="en-US" altLang="en-US" sz="2200" b="1" kern="1200" dirty="0">
                <a:solidFill>
                  <a:srgbClr val="000000"/>
                </a:solidFill>
                <a:latin typeface="Arial (Body)"/>
                <a:ea typeface="+mn-ea"/>
                <a:cs typeface="+mn-cs"/>
              </a:rPr>
              <a:t>behaviors </a:t>
            </a:r>
            <a:r>
              <a:rPr lang="en-US" altLang="en-US" sz="2200" kern="1200" dirty="0">
                <a:solidFill>
                  <a:srgbClr val="000000"/>
                </a:solidFill>
                <a:latin typeface="Arial (Body)"/>
                <a:ea typeface="+mn-ea"/>
                <a:cs typeface="+mn-cs"/>
              </a:rPr>
              <a:t>(e.g., calculating, moving and </a:t>
            </a:r>
            <a:r>
              <a:rPr lang="en-US" altLang="en-US" sz="2200" kern="1200" dirty="0" smtClean="0">
                <a:solidFill>
                  <a:srgbClr val="000000"/>
                </a:solidFill>
                <a:latin typeface="Arial (Body)"/>
                <a:ea typeface="+mn-ea"/>
                <a:cs typeface="+mn-cs"/>
              </a:rPr>
              <a:t>communicating).</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Software developers are discovering that using a modular, object-oriented design and implementation approach can make software-development groups much more productive than was possible with earlier techniques—object-oriented programs are often easier to understand, correct and modify.</a:t>
            </a:r>
          </a:p>
        </p:txBody>
      </p:sp>
    </p:spTree>
    <p:extLst>
      <p:ext uri="{BB962C8B-B14F-4D97-AF65-F5344CB8AC3E}">
        <p14:creationId xmlns:p14="http://schemas.microsoft.com/office/powerpoint/2010/main" val="12240259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1.8 Object Technology </a:t>
            </a:r>
            <a:r>
              <a:rPr lang="en-US" sz="2000" b="0" kern="1200" dirty="0" smtClean="0">
                <a:latin typeface="Times New Roman" panose="02020603050405020304" pitchFamily="18" charset="0"/>
                <a:ea typeface="+mj-ea"/>
                <a:cs typeface="+mj-cs"/>
              </a:rPr>
              <a:t>(2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908732"/>
          </a:xfrm>
        </p:spPr>
        <p:txBody>
          <a:bodyPr wrap="square" lIns="91425" tIns="91425" rIns="91425" bIns="91425">
            <a:noAutofit/>
          </a:bodyPr>
          <a:lstStyle/>
          <a:p>
            <a:pPr marL="255651" lvl="0" indent="-255651">
              <a:spcBef>
                <a:spcPct val="20000"/>
              </a:spcBef>
              <a:buSzPts val="2400"/>
              <a:buNone/>
              <a:tabLst/>
              <a:defRPr/>
            </a:pPr>
            <a:r>
              <a:rPr lang="en-US" sz="2400" b="1" kern="1200" dirty="0">
                <a:solidFill>
                  <a:srgbClr val="000000"/>
                </a:solidFill>
                <a:latin typeface="Arial (Body)"/>
                <a:ea typeface="+mn-ea"/>
                <a:cs typeface="+mn-cs"/>
              </a:rPr>
              <a:t>The Automobile as an Object</a:t>
            </a:r>
          </a:p>
          <a:p>
            <a:pPr marL="255651" lvl="0" indent="-255651">
              <a:spcAft>
                <a:spcPct val="0"/>
              </a:spcAft>
              <a:buSzPts val="2400"/>
              <a:tabLst/>
              <a:defRPr/>
            </a:pPr>
            <a:r>
              <a:rPr lang="en-US" sz="2400" kern="1200" dirty="0">
                <a:solidFill>
                  <a:srgbClr val="000000"/>
                </a:solidFill>
                <a:latin typeface="Arial (Body)"/>
                <a:ea typeface="+mn-ea"/>
                <a:cs typeface="+mn-cs"/>
              </a:rPr>
              <a:t>Suppose you want to </a:t>
            </a:r>
            <a:r>
              <a:rPr lang="en-US" sz="2400" b="1" kern="1200" dirty="0">
                <a:solidFill>
                  <a:srgbClr val="000000"/>
                </a:solidFill>
                <a:latin typeface="Arial (Body)"/>
                <a:ea typeface="+mn-ea"/>
                <a:cs typeface="+mn-cs"/>
              </a:rPr>
              <a:t>drive a car and make it go faster by pressing its accelerator </a:t>
            </a:r>
            <a:r>
              <a:rPr lang="en-US" sz="2400" b="1" kern="1200" dirty="0" smtClean="0">
                <a:solidFill>
                  <a:srgbClr val="000000"/>
                </a:solidFill>
                <a:latin typeface="Arial (Body)"/>
                <a:ea typeface="+mn-ea"/>
                <a:cs typeface="+mn-cs"/>
              </a:rPr>
              <a:t>pedal</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Before you can drive a car, someone has to </a:t>
            </a:r>
            <a:r>
              <a:rPr lang="en-US" sz="2400" b="1" kern="1200" dirty="0">
                <a:solidFill>
                  <a:srgbClr val="000000"/>
                </a:solidFill>
                <a:latin typeface="Arial (Body)"/>
                <a:ea typeface="+mn-ea"/>
                <a:cs typeface="+mn-cs"/>
              </a:rPr>
              <a:t>design </a:t>
            </a:r>
            <a:r>
              <a:rPr lang="en-US" sz="2400" kern="1200" dirty="0" smtClean="0">
                <a:solidFill>
                  <a:srgbClr val="000000"/>
                </a:solidFill>
                <a:latin typeface="Arial (Body)"/>
                <a:ea typeface="+mn-ea"/>
                <a:cs typeface="+mn-cs"/>
              </a:rPr>
              <a:t>it.</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A car typically begins as engineering drawings, similar to the </a:t>
            </a:r>
            <a:r>
              <a:rPr lang="en-US" sz="2400" b="1" kern="1200" dirty="0">
                <a:solidFill>
                  <a:srgbClr val="000000"/>
                </a:solidFill>
                <a:latin typeface="Arial (Body)"/>
                <a:ea typeface="+mn-ea"/>
                <a:cs typeface="+mn-cs"/>
              </a:rPr>
              <a:t>blueprints </a:t>
            </a:r>
            <a:r>
              <a:rPr lang="en-US" sz="2400" kern="1200" dirty="0">
                <a:solidFill>
                  <a:srgbClr val="000000"/>
                </a:solidFill>
                <a:latin typeface="Arial (Body)"/>
                <a:ea typeface="+mn-ea"/>
                <a:cs typeface="+mn-cs"/>
              </a:rPr>
              <a:t>that describe the design of a </a:t>
            </a:r>
            <a:r>
              <a:rPr lang="en-US" sz="2400" kern="1200" dirty="0" smtClean="0">
                <a:solidFill>
                  <a:srgbClr val="000000"/>
                </a:solidFill>
                <a:latin typeface="Arial (Body)"/>
                <a:ea typeface="+mn-ea"/>
                <a:cs typeface="+mn-cs"/>
              </a:rPr>
              <a:t>house.</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These drawings include the design for an accelerator </a:t>
            </a:r>
            <a:r>
              <a:rPr lang="en-US" sz="2400" kern="1200" dirty="0" smtClean="0">
                <a:solidFill>
                  <a:srgbClr val="000000"/>
                </a:solidFill>
                <a:latin typeface="Arial (Body)"/>
                <a:ea typeface="+mn-ea"/>
                <a:cs typeface="+mn-cs"/>
              </a:rPr>
              <a:t>pedal.</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7646281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Outline </a:t>
            </a:r>
            <a:r>
              <a:rPr lang="en-IN" sz="2000" b="0" dirty="0" smtClean="0"/>
              <a:t>(3 of 5)</a:t>
            </a:r>
            <a:endParaRPr lang="en-IN" sz="2000" b="0" dirty="0"/>
          </a:p>
        </p:txBody>
      </p:sp>
      <p:sp>
        <p:nvSpPr>
          <p:cNvPr id="3" name="Text Placeholder 2"/>
          <p:cNvSpPr>
            <a:spLocks noGrp="1"/>
          </p:cNvSpPr>
          <p:nvPr>
            <p:ph type="body" idx="1"/>
          </p:nvPr>
        </p:nvSpPr>
        <p:spPr/>
        <p:txBody>
          <a:bodyPr/>
          <a:lstStyle/>
          <a:p>
            <a:pPr marL="0" indent="0">
              <a:buNone/>
            </a:pPr>
            <a:r>
              <a:rPr lang="en-IN" sz="2000" b="1" dirty="0" smtClean="0">
                <a:solidFill>
                  <a:schemeClr val="tx2"/>
                </a:solidFill>
                <a:latin typeface="+mn-lt"/>
              </a:rPr>
              <a:t>1.9</a:t>
            </a:r>
            <a:r>
              <a:rPr lang="en-IN" sz="2000" b="1" dirty="0" smtClean="0">
                <a:latin typeface="+mn-lt"/>
              </a:rPr>
              <a:t> </a:t>
            </a:r>
            <a:r>
              <a:rPr lang="en-IN" sz="2000" dirty="0">
                <a:latin typeface="+mn-lt"/>
              </a:rPr>
              <a:t>Typical C </a:t>
            </a:r>
            <a:r>
              <a:rPr lang="en-IN" sz="2000" dirty="0" smtClean="0">
                <a:latin typeface="+mn-lt"/>
              </a:rPr>
              <a:t>Program-Development Environment</a:t>
            </a:r>
            <a:endParaRPr lang="en-IN" sz="2000" dirty="0">
              <a:latin typeface="+mn-lt"/>
            </a:endParaRPr>
          </a:p>
          <a:p>
            <a:pPr marL="740664" lvl="1">
              <a:buNone/>
            </a:pPr>
            <a:r>
              <a:rPr lang="en-IN" sz="2000" dirty="0">
                <a:solidFill>
                  <a:schemeClr val="tx2"/>
                </a:solidFill>
                <a:latin typeface="+mn-lt"/>
              </a:rPr>
              <a:t>1.9.1</a:t>
            </a:r>
            <a:r>
              <a:rPr lang="en-IN" sz="2000" dirty="0">
                <a:latin typeface="+mn-lt"/>
              </a:rPr>
              <a:t> Phase 1: Creating a Program</a:t>
            </a:r>
          </a:p>
          <a:p>
            <a:pPr marL="740664" lvl="1">
              <a:buNone/>
            </a:pPr>
            <a:r>
              <a:rPr lang="en-IN" sz="2000" dirty="0">
                <a:solidFill>
                  <a:schemeClr val="tx2"/>
                </a:solidFill>
                <a:latin typeface="+mn-lt"/>
              </a:rPr>
              <a:t>1.9.2</a:t>
            </a:r>
            <a:r>
              <a:rPr lang="en-IN" sz="2000" dirty="0">
                <a:latin typeface="+mn-lt"/>
              </a:rPr>
              <a:t> Phases 2 and 3: Preprocessing </a:t>
            </a:r>
            <a:r>
              <a:rPr lang="en-IN" sz="2000" dirty="0" smtClean="0">
                <a:latin typeface="+mn-lt"/>
              </a:rPr>
              <a:t>and Compiling </a:t>
            </a:r>
            <a:r>
              <a:rPr lang="en-IN" sz="2000" dirty="0">
                <a:latin typeface="+mn-lt"/>
              </a:rPr>
              <a:t>a C Program</a:t>
            </a:r>
          </a:p>
          <a:p>
            <a:pPr marL="740664" lvl="1">
              <a:buNone/>
            </a:pPr>
            <a:r>
              <a:rPr lang="en-IN" sz="2000" dirty="0">
                <a:solidFill>
                  <a:schemeClr val="tx2"/>
                </a:solidFill>
                <a:latin typeface="+mn-lt"/>
              </a:rPr>
              <a:t>1.9.3</a:t>
            </a:r>
            <a:r>
              <a:rPr lang="en-IN" sz="2000" dirty="0">
                <a:latin typeface="+mn-lt"/>
              </a:rPr>
              <a:t> Phase 4: Linking</a:t>
            </a:r>
          </a:p>
          <a:p>
            <a:pPr marL="740664" lvl="1">
              <a:buNone/>
            </a:pPr>
            <a:r>
              <a:rPr lang="en-IN" sz="2000" dirty="0">
                <a:solidFill>
                  <a:schemeClr val="tx2"/>
                </a:solidFill>
                <a:latin typeface="+mn-lt"/>
              </a:rPr>
              <a:t>1.9.4</a:t>
            </a:r>
            <a:r>
              <a:rPr lang="en-IN" sz="2000" dirty="0">
                <a:latin typeface="+mn-lt"/>
              </a:rPr>
              <a:t> Phase 5: Loading</a:t>
            </a:r>
          </a:p>
          <a:p>
            <a:pPr marL="740664" lvl="1">
              <a:buNone/>
            </a:pPr>
            <a:r>
              <a:rPr lang="en-IN" sz="2000" dirty="0">
                <a:solidFill>
                  <a:schemeClr val="tx2"/>
                </a:solidFill>
                <a:latin typeface="+mn-lt"/>
              </a:rPr>
              <a:t>1.9.5</a:t>
            </a:r>
            <a:r>
              <a:rPr lang="en-IN" sz="2000" dirty="0">
                <a:latin typeface="+mn-lt"/>
              </a:rPr>
              <a:t> Phase 6: Execution</a:t>
            </a:r>
          </a:p>
          <a:p>
            <a:pPr marL="740664" lvl="1">
              <a:buNone/>
            </a:pPr>
            <a:r>
              <a:rPr lang="en-IN" sz="2000" dirty="0">
                <a:solidFill>
                  <a:schemeClr val="tx2"/>
                </a:solidFill>
                <a:latin typeface="+mn-lt"/>
              </a:rPr>
              <a:t>1.9.6</a:t>
            </a:r>
            <a:r>
              <a:rPr lang="en-IN" sz="2000" dirty="0">
                <a:latin typeface="+mn-lt"/>
              </a:rPr>
              <a:t> Problems That May Occur </a:t>
            </a:r>
            <a:r>
              <a:rPr lang="en-IN" sz="2000" dirty="0" smtClean="0">
                <a:latin typeface="+mn-lt"/>
              </a:rPr>
              <a:t>at Execution Time</a:t>
            </a:r>
          </a:p>
          <a:p>
            <a:pPr marL="740664" lvl="1">
              <a:buNone/>
            </a:pPr>
            <a:r>
              <a:rPr lang="en-IN" sz="2000" dirty="0">
                <a:solidFill>
                  <a:schemeClr val="tx2"/>
                </a:solidFill>
                <a:latin typeface="+mn-lt"/>
              </a:rPr>
              <a:t>1.9.7</a:t>
            </a:r>
            <a:r>
              <a:rPr lang="en-IN" sz="2000" dirty="0">
                <a:latin typeface="+mn-lt"/>
              </a:rPr>
              <a:t> Standard Input, Standard Output and Standard Error </a:t>
            </a:r>
            <a:r>
              <a:rPr lang="en-IN" sz="2000" dirty="0" smtClean="0">
                <a:latin typeface="+mn-lt"/>
              </a:rPr>
              <a:t>Streams</a:t>
            </a:r>
            <a:endParaRPr lang="en-IN" sz="2000" dirty="0">
              <a:latin typeface="+mn-lt"/>
            </a:endParaRPr>
          </a:p>
        </p:txBody>
      </p:sp>
    </p:spTree>
    <p:extLst>
      <p:ext uri="{BB962C8B-B14F-4D97-AF65-F5344CB8AC3E}">
        <p14:creationId xmlns:p14="http://schemas.microsoft.com/office/powerpoint/2010/main" val="11607449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1.8 Object Technology </a:t>
            </a:r>
            <a:r>
              <a:rPr lang="en-US" sz="2000" b="0" kern="1200" dirty="0" smtClean="0">
                <a:latin typeface="Times New Roman" panose="02020603050405020304" pitchFamily="18" charset="0"/>
                <a:ea typeface="+mj-ea"/>
                <a:cs typeface="+mj-cs"/>
              </a:rPr>
              <a:t>(3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altLang="en-US" sz="2000" kern="1200" dirty="0">
                <a:solidFill>
                  <a:srgbClr val="000000"/>
                </a:solidFill>
                <a:latin typeface="Arial (Body)"/>
                <a:ea typeface="+mn-ea"/>
                <a:cs typeface="+mn-cs"/>
              </a:rPr>
              <a:t>The pedal </a:t>
            </a:r>
            <a:r>
              <a:rPr lang="en-US" altLang="en-US" sz="2000" b="1" kern="1200" dirty="0">
                <a:solidFill>
                  <a:srgbClr val="000000"/>
                </a:solidFill>
                <a:latin typeface="Arial (Body)"/>
                <a:ea typeface="+mn-ea"/>
                <a:cs typeface="+mn-cs"/>
              </a:rPr>
              <a:t>hides </a:t>
            </a:r>
            <a:r>
              <a:rPr lang="en-US" altLang="en-US" sz="2000" kern="1200" dirty="0">
                <a:solidFill>
                  <a:srgbClr val="000000"/>
                </a:solidFill>
                <a:latin typeface="Arial (Body)"/>
                <a:ea typeface="+mn-ea"/>
                <a:cs typeface="+mn-cs"/>
              </a:rPr>
              <a:t>from the driver the complex mechanisms that actually make the car go faster, just as the brake pedal hides the mechanisms that slow the car, and the steering wheel </a:t>
            </a:r>
            <a:r>
              <a:rPr lang="en-US" altLang="en-US" sz="2000" b="1" kern="1200" dirty="0">
                <a:solidFill>
                  <a:srgbClr val="000000"/>
                </a:solidFill>
                <a:latin typeface="Arial (Body)"/>
                <a:ea typeface="+mn-ea"/>
                <a:cs typeface="+mn-cs"/>
              </a:rPr>
              <a:t>hides </a:t>
            </a:r>
            <a:r>
              <a:rPr lang="en-US" altLang="en-US" sz="2000" kern="1200" dirty="0">
                <a:solidFill>
                  <a:srgbClr val="000000"/>
                </a:solidFill>
                <a:latin typeface="Arial (Body)"/>
                <a:ea typeface="+mn-ea"/>
                <a:cs typeface="+mn-cs"/>
              </a:rPr>
              <a:t>the mechanisms that turn the </a:t>
            </a:r>
            <a:r>
              <a:rPr lang="en-US" altLang="en-US" sz="2000" kern="1200" dirty="0" smtClean="0">
                <a:solidFill>
                  <a:srgbClr val="000000"/>
                </a:solidFill>
                <a:latin typeface="Arial (Body)"/>
                <a:ea typeface="+mn-ea"/>
                <a:cs typeface="+mn-cs"/>
              </a:rPr>
              <a:t>car.</a:t>
            </a:r>
            <a:endParaRPr lang="en-US" altLang="en-US" sz="2000" kern="1200" dirty="0">
              <a:solidFill>
                <a:srgbClr val="000000"/>
              </a:solidFill>
              <a:latin typeface="Arial (Body)"/>
              <a:ea typeface="+mn-ea"/>
              <a:cs typeface="+mn-cs"/>
            </a:endParaRPr>
          </a:p>
          <a:p>
            <a:pPr marL="255651" lvl="0" indent="-255651">
              <a:spcAft>
                <a:spcPct val="0"/>
              </a:spcAft>
              <a:buSzPts val="2400"/>
              <a:tabLst/>
            </a:pPr>
            <a:r>
              <a:rPr lang="en-US" altLang="en-US" sz="2000" kern="1200" dirty="0">
                <a:solidFill>
                  <a:srgbClr val="000000"/>
                </a:solidFill>
                <a:latin typeface="Arial (Body)"/>
                <a:ea typeface="+mn-ea"/>
                <a:cs typeface="+mn-cs"/>
              </a:rPr>
              <a:t>This enables people with little or no knowledge of how engines, braking and steering mechanisms work to drive a car easily.</a:t>
            </a:r>
          </a:p>
          <a:p>
            <a:pPr marL="255651" lvl="0" indent="-255651">
              <a:spcAft>
                <a:spcPct val="0"/>
              </a:spcAft>
              <a:buSzPts val="2400"/>
              <a:tabLst/>
            </a:pPr>
            <a:r>
              <a:rPr lang="en-US" altLang="en-US" sz="2000" kern="1200" dirty="0">
                <a:solidFill>
                  <a:srgbClr val="000000"/>
                </a:solidFill>
                <a:latin typeface="Arial (Body)"/>
                <a:ea typeface="+mn-ea"/>
                <a:cs typeface="+mn-cs"/>
              </a:rPr>
              <a:t>Before you can drive a car, it must be </a:t>
            </a:r>
            <a:r>
              <a:rPr lang="en-US" altLang="en-US" sz="2000" b="1" kern="1200" dirty="0">
                <a:solidFill>
                  <a:srgbClr val="000000"/>
                </a:solidFill>
                <a:latin typeface="Arial (Body)"/>
                <a:ea typeface="+mn-ea"/>
                <a:cs typeface="+mn-cs"/>
              </a:rPr>
              <a:t>built </a:t>
            </a:r>
            <a:r>
              <a:rPr lang="en-US" altLang="en-US" sz="2000" kern="1200" dirty="0">
                <a:solidFill>
                  <a:srgbClr val="000000"/>
                </a:solidFill>
                <a:latin typeface="Arial (Body)"/>
                <a:ea typeface="+mn-ea"/>
                <a:cs typeface="+mn-cs"/>
              </a:rPr>
              <a:t>from the engineering drawings that describe </a:t>
            </a:r>
            <a:r>
              <a:rPr lang="en-US" altLang="en-US" sz="2000" kern="1200" dirty="0" smtClean="0">
                <a:solidFill>
                  <a:srgbClr val="000000"/>
                </a:solidFill>
                <a:latin typeface="Arial (Body)"/>
                <a:ea typeface="+mn-ea"/>
                <a:cs typeface="+mn-cs"/>
              </a:rPr>
              <a:t>it.</a:t>
            </a:r>
            <a:endParaRPr lang="en-US" altLang="en-US" sz="2000" kern="1200" dirty="0">
              <a:solidFill>
                <a:srgbClr val="000000"/>
              </a:solidFill>
              <a:latin typeface="Arial (Body)"/>
              <a:ea typeface="+mn-ea"/>
              <a:cs typeface="+mn-cs"/>
            </a:endParaRPr>
          </a:p>
          <a:p>
            <a:pPr marL="255651" lvl="0" indent="-255651">
              <a:spcAft>
                <a:spcPct val="0"/>
              </a:spcAft>
              <a:buSzPts val="2400"/>
              <a:tabLst/>
            </a:pPr>
            <a:r>
              <a:rPr lang="en-US" altLang="en-US" sz="2000" kern="1200" dirty="0">
                <a:solidFill>
                  <a:srgbClr val="000000"/>
                </a:solidFill>
                <a:latin typeface="Arial (Body)"/>
                <a:ea typeface="+mn-ea"/>
                <a:cs typeface="+mn-cs"/>
              </a:rPr>
              <a:t>A completed car has an </a:t>
            </a:r>
            <a:r>
              <a:rPr lang="en-US" altLang="en-US" sz="2000" b="1" kern="1200" dirty="0">
                <a:solidFill>
                  <a:srgbClr val="000000"/>
                </a:solidFill>
                <a:latin typeface="Arial (Body)"/>
                <a:ea typeface="+mn-ea"/>
                <a:cs typeface="+mn-cs"/>
              </a:rPr>
              <a:t>actual </a:t>
            </a:r>
            <a:r>
              <a:rPr lang="en-US" altLang="en-US" sz="2000" kern="1200" dirty="0">
                <a:solidFill>
                  <a:srgbClr val="000000"/>
                </a:solidFill>
                <a:latin typeface="Arial (Body)"/>
                <a:ea typeface="+mn-ea"/>
                <a:cs typeface="+mn-cs"/>
              </a:rPr>
              <a:t>accelerator pedal to make the car go faster, but even that’s not enough—the car won’t accelerate on its own (hopefully!), so the driver must </a:t>
            </a:r>
            <a:r>
              <a:rPr lang="en-US" altLang="en-US" sz="2000" b="1" kern="1200" dirty="0">
                <a:solidFill>
                  <a:srgbClr val="000000"/>
                </a:solidFill>
                <a:latin typeface="Arial (Body)"/>
                <a:ea typeface="+mn-ea"/>
                <a:cs typeface="+mn-cs"/>
              </a:rPr>
              <a:t>press </a:t>
            </a:r>
            <a:r>
              <a:rPr lang="en-US" altLang="en-US" sz="2000" kern="1200" dirty="0">
                <a:solidFill>
                  <a:srgbClr val="000000"/>
                </a:solidFill>
                <a:latin typeface="Arial (Body)"/>
                <a:ea typeface="+mn-ea"/>
                <a:cs typeface="+mn-cs"/>
              </a:rPr>
              <a:t>the pedal to accelerate the car.</a:t>
            </a:r>
          </a:p>
        </p:txBody>
      </p:sp>
    </p:spTree>
    <p:extLst>
      <p:ext uri="{BB962C8B-B14F-4D97-AF65-F5344CB8AC3E}">
        <p14:creationId xmlns:p14="http://schemas.microsoft.com/office/powerpoint/2010/main" val="39986932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1.8 Object Technology </a:t>
            </a:r>
            <a:r>
              <a:rPr lang="en-US" sz="2000" b="0" kern="1200" dirty="0" smtClean="0">
                <a:latin typeface="Times New Roman" panose="02020603050405020304" pitchFamily="18" charset="0"/>
                <a:ea typeface="+mj-ea"/>
                <a:cs typeface="+mj-cs"/>
              </a:rPr>
              <a:t>(4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559968"/>
          </a:xfrm>
        </p:spPr>
        <p:txBody>
          <a:bodyPr wrap="square" lIns="91425" tIns="91425" rIns="91425" bIns="91425">
            <a:noAutofit/>
          </a:bodyPr>
          <a:lstStyle/>
          <a:p>
            <a:pPr marL="255651" lvl="0" indent="-255651">
              <a:spcBef>
                <a:spcPct val="20000"/>
              </a:spcBef>
              <a:buSzPts val="2400"/>
              <a:buNone/>
              <a:tabLst/>
              <a:defRPr/>
            </a:pPr>
            <a:r>
              <a:rPr lang="en-US" sz="2400" b="1" kern="1200" dirty="0">
                <a:solidFill>
                  <a:srgbClr val="000000"/>
                </a:solidFill>
                <a:latin typeface="+mn-lt"/>
                <a:ea typeface="+mn-ea"/>
                <a:cs typeface="+mn-cs"/>
              </a:rPr>
              <a:t>Methods and Classes</a:t>
            </a:r>
          </a:p>
          <a:p>
            <a:pPr marL="255651" lvl="0" indent="-255651">
              <a:spcAft>
                <a:spcPct val="0"/>
              </a:spcAft>
              <a:buSzPts val="2400"/>
              <a:tabLst/>
              <a:defRPr/>
            </a:pPr>
            <a:r>
              <a:rPr lang="en-US" sz="2400" kern="1200" dirty="0">
                <a:solidFill>
                  <a:srgbClr val="000000"/>
                </a:solidFill>
                <a:latin typeface="+mn-lt"/>
                <a:ea typeface="+mn-ea"/>
                <a:cs typeface="+mn-cs"/>
              </a:rPr>
              <a:t>Performing a task in a program requires a </a:t>
            </a:r>
            <a:r>
              <a:rPr lang="en-US" sz="2400" b="1" kern="1200" dirty="0" smtClean="0">
                <a:solidFill>
                  <a:srgbClr val="000000"/>
                </a:solidFill>
                <a:latin typeface="+mn-lt"/>
                <a:ea typeface="+mn-ea"/>
                <a:cs typeface="+mn-cs"/>
              </a:rPr>
              <a:t>method</a:t>
            </a:r>
            <a:r>
              <a:rPr lang="en-US" sz="2400" kern="1200" dirty="0" smtClean="0">
                <a:solidFill>
                  <a:srgbClr val="000000"/>
                </a:solidFill>
                <a:latin typeface="+mn-lt"/>
                <a:ea typeface="+mn-ea"/>
                <a:cs typeface="+mn-cs"/>
              </a:rPr>
              <a:t>.</a:t>
            </a:r>
            <a:endParaRPr lang="en-US" sz="2400" kern="1200" dirty="0">
              <a:solidFill>
                <a:srgbClr val="000000"/>
              </a:solidFill>
              <a:latin typeface="+mn-lt"/>
              <a:ea typeface="+mn-ea"/>
              <a:cs typeface="+mn-cs"/>
            </a:endParaRPr>
          </a:p>
          <a:p>
            <a:pPr marL="255651" lvl="0" indent="-255651">
              <a:spcAft>
                <a:spcPct val="0"/>
              </a:spcAft>
              <a:buSzPts val="2400"/>
              <a:tabLst/>
              <a:defRPr/>
            </a:pPr>
            <a:r>
              <a:rPr lang="en-US" sz="2400" kern="1200" dirty="0">
                <a:solidFill>
                  <a:srgbClr val="000000"/>
                </a:solidFill>
                <a:latin typeface="+mn-lt"/>
                <a:ea typeface="+mn-ea"/>
                <a:cs typeface="+mn-cs"/>
              </a:rPr>
              <a:t>The method houses the program statements that actually perform its </a:t>
            </a:r>
            <a:r>
              <a:rPr lang="en-US" sz="2400" kern="1200" dirty="0" smtClean="0">
                <a:solidFill>
                  <a:srgbClr val="000000"/>
                </a:solidFill>
                <a:latin typeface="+mn-lt"/>
                <a:ea typeface="+mn-ea"/>
                <a:cs typeface="+mn-cs"/>
              </a:rPr>
              <a:t>tasks.</a:t>
            </a:r>
            <a:endParaRPr lang="en-US" sz="2400" kern="1200" dirty="0">
              <a:solidFill>
                <a:srgbClr val="000000"/>
              </a:solidFill>
              <a:latin typeface="+mn-lt"/>
              <a:ea typeface="+mn-ea"/>
              <a:cs typeface="+mn-cs"/>
            </a:endParaRPr>
          </a:p>
          <a:p>
            <a:pPr marL="255651" lvl="0" indent="-255651">
              <a:spcAft>
                <a:spcPct val="0"/>
              </a:spcAft>
              <a:buSzPts val="2400"/>
              <a:tabLst/>
              <a:defRPr/>
            </a:pPr>
            <a:r>
              <a:rPr lang="en-US" sz="2400" kern="1200" dirty="0">
                <a:solidFill>
                  <a:srgbClr val="000000"/>
                </a:solidFill>
                <a:latin typeface="+mn-lt"/>
                <a:ea typeface="+mn-ea"/>
                <a:cs typeface="+mn-cs"/>
              </a:rPr>
              <a:t>It hides these statements from its user, just as a car’s accelerator pedal hides from the driver the mechanisms of making the car go </a:t>
            </a:r>
            <a:r>
              <a:rPr lang="en-US" sz="2400" kern="1200" dirty="0" smtClean="0">
                <a:solidFill>
                  <a:srgbClr val="000000"/>
                </a:solidFill>
                <a:latin typeface="+mn-lt"/>
                <a:ea typeface="+mn-ea"/>
                <a:cs typeface="+mn-cs"/>
              </a:rPr>
              <a:t>faster.</a:t>
            </a:r>
          </a:p>
          <a:p>
            <a:pPr marL="255651" indent="-255651">
              <a:spcAft>
                <a:spcPct val="0"/>
              </a:spcAft>
              <a:buSzPts val="2400"/>
              <a:tabLst/>
              <a:defRPr/>
            </a:pPr>
            <a:r>
              <a:rPr lang="en-US" sz="2400" kern="1200" dirty="0">
                <a:solidFill>
                  <a:srgbClr val="000000"/>
                </a:solidFill>
                <a:latin typeface="+mn-lt"/>
              </a:rPr>
              <a:t>In object-oriented programming languages, we create a program unit called a </a:t>
            </a:r>
            <a:r>
              <a:rPr lang="en-US" sz="2400" b="1" kern="1200" dirty="0">
                <a:solidFill>
                  <a:srgbClr val="000000"/>
                </a:solidFill>
                <a:latin typeface="+mn-lt"/>
              </a:rPr>
              <a:t>class </a:t>
            </a:r>
            <a:r>
              <a:rPr lang="en-US" sz="2400" kern="1200" dirty="0">
                <a:solidFill>
                  <a:srgbClr val="000000"/>
                </a:solidFill>
                <a:latin typeface="+mn-lt"/>
              </a:rPr>
              <a:t>to house the set of methods that perform the class’s tasks</a:t>
            </a:r>
            <a:r>
              <a:rPr lang="en-US" sz="2400" kern="1200" dirty="0" smtClean="0">
                <a:solidFill>
                  <a:srgbClr val="000000"/>
                </a:solidFill>
                <a:latin typeface="+mn-lt"/>
              </a:rPr>
              <a:t>.</a:t>
            </a:r>
            <a:endParaRPr lang="en-US" sz="2400" kern="1200" dirty="0">
              <a:solidFill>
                <a:srgbClr val="000000"/>
              </a:solidFill>
              <a:latin typeface="+mn-lt"/>
            </a:endParaRPr>
          </a:p>
        </p:txBody>
      </p:sp>
    </p:spTree>
    <p:extLst>
      <p:ext uri="{BB962C8B-B14F-4D97-AF65-F5344CB8AC3E}">
        <p14:creationId xmlns:p14="http://schemas.microsoft.com/office/powerpoint/2010/main" val="33172313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rPr>
              <a:t>1.8 Object Technology </a:t>
            </a:r>
            <a:r>
              <a:rPr lang="en-US" sz="2000" b="0" kern="1200" dirty="0" smtClean="0">
                <a:latin typeface="Times New Roman" panose="02020603050405020304" pitchFamily="18" charset="0"/>
                <a:ea typeface="+mj-ea"/>
              </a:rPr>
              <a:t>(5 of 13)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3954899"/>
          </a:xfrm>
        </p:spPr>
        <p:txBody>
          <a:bodyPr>
            <a:noAutofit/>
          </a:bodyPr>
          <a:lstStyle/>
          <a:p>
            <a:pPr marL="255651" lvl="0" indent="-255651">
              <a:spcAft>
                <a:spcPct val="0"/>
              </a:spcAft>
              <a:buSzPts val="2400"/>
              <a:tabLst/>
              <a:defRPr/>
            </a:pPr>
            <a:r>
              <a:rPr lang="en-US" sz="2400" kern="1200" dirty="0" smtClean="0">
                <a:solidFill>
                  <a:srgbClr val="000000"/>
                </a:solidFill>
                <a:latin typeface="Arial (Body)"/>
                <a:ea typeface="+mn-ea"/>
              </a:rPr>
              <a:t>For </a:t>
            </a:r>
            <a:r>
              <a:rPr lang="en-US" sz="2400" kern="1200" dirty="0">
                <a:solidFill>
                  <a:srgbClr val="000000"/>
                </a:solidFill>
                <a:latin typeface="Arial (Body)"/>
                <a:ea typeface="+mn-ea"/>
              </a:rPr>
              <a:t>example, a class that represents a bank account might contain one method to </a:t>
            </a:r>
            <a:r>
              <a:rPr lang="en-US" sz="2400" b="1" kern="1200" dirty="0">
                <a:solidFill>
                  <a:srgbClr val="000000"/>
                </a:solidFill>
                <a:latin typeface="Arial (Body)"/>
                <a:ea typeface="+mn-ea"/>
              </a:rPr>
              <a:t>deposit </a:t>
            </a:r>
            <a:r>
              <a:rPr lang="en-US" sz="2400" kern="1200" dirty="0">
                <a:solidFill>
                  <a:srgbClr val="000000"/>
                </a:solidFill>
                <a:latin typeface="Arial (Body)"/>
                <a:ea typeface="+mn-ea"/>
              </a:rPr>
              <a:t>money to an account, another to </a:t>
            </a:r>
            <a:r>
              <a:rPr lang="en-US" sz="2400" b="1" kern="1200" dirty="0">
                <a:solidFill>
                  <a:srgbClr val="000000"/>
                </a:solidFill>
                <a:latin typeface="Arial (Body)"/>
                <a:ea typeface="+mn-ea"/>
              </a:rPr>
              <a:t>withdraw </a:t>
            </a:r>
            <a:r>
              <a:rPr lang="en-US" sz="2400" kern="1200" dirty="0">
                <a:solidFill>
                  <a:srgbClr val="000000"/>
                </a:solidFill>
                <a:latin typeface="Arial (Body)"/>
                <a:ea typeface="+mn-ea"/>
              </a:rPr>
              <a:t>money from an account and a third to </a:t>
            </a:r>
            <a:r>
              <a:rPr lang="en-US" sz="2400" b="1" kern="1200" dirty="0">
                <a:solidFill>
                  <a:srgbClr val="000000"/>
                </a:solidFill>
                <a:latin typeface="Arial (Body)"/>
                <a:ea typeface="+mn-ea"/>
              </a:rPr>
              <a:t>inquire </a:t>
            </a:r>
            <a:r>
              <a:rPr lang="en-US" sz="2400" kern="1200" dirty="0">
                <a:solidFill>
                  <a:srgbClr val="000000"/>
                </a:solidFill>
                <a:latin typeface="Arial (Body)"/>
                <a:ea typeface="+mn-ea"/>
              </a:rPr>
              <a:t>what the account’s current balance is.</a:t>
            </a:r>
          </a:p>
          <a:p>
            <a:pPr marL="255651" lvl="0" indent="-255651">
              <a:spcAft>
                <a:spcPct val="0"/>
              </a:spcAft>
              <a:buSzPts val="2400"/>
              <a:tabLst/>
              <a:defRPr/>
            </a:pPr>
            <a:r>
              <a:rPr lang="en-US" sz="2400" kern="1200" dirty="0">
                <a:solidFill>
                  <a:srgbClr val="000000"/>
                </a:solidFill>
                <a:latin typeface="Arial (Body)"/>
                <a:ea typeface="+mn-ea"/>
              </a:rPr>
              <a:t>A class is similar in concept to a car’s engineering drawings, which house the design of an accelerator pedal, steering wheel, and so on.</a:t>
            </a:r>
          </a:p>
        </p:txBody>
      </p:sp>
    </p:spTree>
    <p:extLst>
      <p:ext uri="{BB962C8B-B14F-4D97-AF65-F5344CB8AC3E}">
        <p14:creationId xmlns:p14="http://schemas.microsoft.com/office/powerpoint/2010/main" val="24738201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1.8 Object Technology </a:t>
            </a:r>
            <a:r>
              <a:rPr lang="en-US" sz="2000" b="0" kern="1200" dirty="0" smtClean="0">
                <a:latin typeface="Times New Roman" panose="02020603050405020304" pitchFamily="18" charset="0"/>
                <a:ea typeface="+mj-ea"/>
                <a:cs typeface="+mj-cs"/>
              </a:rPr>
              <a:t>(6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97878"/>
          </a:xfrm>
        </p:spPr>
        <p:txBody>
          <a:bodyPr wrap="square" lIns="91425" tIns="91425" rIns="91425" bIns="91425">
            <a:noAutofit/>
          </a:bodyPr>
          <a:lstStyle/>
          <a:p>
            <a:pPr marL="255651" lvl="0" indent="-255651">
              <a:spcBef>
                <a:spcPct val="20000"/>
              </a:spcBef>
              <a:buSzPts val="2400"/>
              <a:buNone/>
              <a:tabLst/>
              <a:defRPr/>
            </a:pPr>
            <a:r>
              <a:rPr lang="en-US" sz="2400" b="1" kern="1200" dirty="0" smtClean="0">
                <a:solidFill>
                  <a:srgbClr val="000000"/>
                </a:solidFill>
                <a:latin typeface="Arial (Body)"/>
                <a:ea typeface="+mn-ea"/>
                <a:cs typeface="+mn-cs"/>
              </a:rPr>
              <a:t>Instantiation</a:t>
            </a:r>
            <a:endParaRPr lang="en-US" sz="2400" b="1"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Just as someone has to </a:t>
            </a:r>
            <a:r>
              <a:rPr lang="en-US" sz="2400" b="1" kern="1200" dirty="0">
                <a:solidFill>
                  <a:srgbClr val="000000"/>
                </a:solidFill>
                <a:latin typeface="Arial (Body)"/>
                <a:ea typeface="+mn-ea"/>
                <a:cs typeface="+mn-cs"/>
              </a:rPr>
              <a:t>build a car </a:t>
            </a:r>
            <a:r>
              <a:rPr lang="en-US" sz="2400" kern="1200" dirty="0">
                <a:solidFill>
                  <a:srgbClr val="000000"/>
                </a:solidFill>
                <a:latin typeface="Arial (Body)"/>
                <a:ea typeface="+mn-ea"/>
                <a:cs typeface="+mn-cs"/>
              </a:rPr>
              <a:t>from its engineering drawings before you can actually drive a car, you must </a:t>
            </a:r>
            <a:r>
              <a:rPr lang="en-US" sz="2400" b="1" kern="1200" dirty="0">
                <a:solidFill>
                  <a:srgbClr val="000000"/>
                </a:solidFill>
                <a:latin typeface="Arial (Body)"/>
                <a:ea typeface="+mn-ea"/>
                <a:cs typeface="+mn-cs"/>
              </a:rPr>
              <a:t>build an object </a:t>
            </a:r>
            <a:r>
              <a:rPr lang="en-US" sz="2400" kern="1200" dirty="0">
                <a:solidFill>
                  <a:srgbClr val="000000"/>
                </a:solidFill>
                <a:latin typeface="Arial (Body)"/>
                <a:ea typeface="+mn-ea"/>
                <a:cs typeface="+mn-cs"/>
              </a:rPr>
              <a:t>from a class before a program can perform the tasks that the class’s methods </a:t>
            </a:r>
            <a:r>
              <a:rPr lang="en-US" sz="2400" kern="1200" dirty="0" smtClean="0">
                <a:solidFill>
                  <a:srgbClr val="000000"/>
                </a:solidFill>
                <a:latin typeface="Arial (Body)"/>
                <a:ea typeface="+mn-ea"/>
                <a:cs typeface="+mn-cs"/>
              </a:rPr>
              <a:t>define.</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The process of doing this is called </a:t>
            </a:r>
            <a:r>
              <a:rPr lang="en-US" sz="2400" b="1" kern="1200" dirty="0">
                <a:solidFill>
                  <a:srgbClr val="000000"/>
                </a:solidFill>
                <a:latin typeface="Arial (Body)"/>
                <a:ea typeface="+mn-ea"/>
                <a:cs typeface="+mn-cs"/>
              </a:rPr>
              <a:t>instantiation</a:t>
            </a:r>
            <a:r>
              <a:rPr lang="en-US" sz="2400" kern="1200" dirty="0">
                <a:solidFill>
                  <a:srgbClr val="000000"/>
                </a:solidFill>
                <a:latin typeface="Arial (Body)"/>
                <a:ea typeface="+mn-ea"/>
                <a:cs typeface="+mn-cs"/>
              </a:rPr>
              <a:t>. An object is then referred to as an </a:t>
            </a:r>
            <a:r>
              <a:rPr lang="en-US" sz="2400" b="1" kern="1200" dirty="0">
                <a:solidFill>
                  <a:srgbClr val="000000"/>
                </a:solidFill>
                <a:latin typeface="Arial (Body)"/>
                <a:ea typeface="+mn-ea"/>
                <a:cs typeface="+mn-cs"/>
              </a:rPr>
              <a:t>instance </a:t>
            </a:r>
            <a:r>
              <a:rPr lang="en-US" sz="2400" kern="1200" dirty="0">
                <a:solidFill>
                  <a:srgbClr val="000000"/>
                </a:solidFill>
                <a:latin typeface="Arial (Body)"/>
                <a:ea typeface="+mn-ea"/>
                <a:cs typeface="+mn-cs"/>
              </a:rPr>
              <a:t>of its </a:t>
            </a:r>
            <a:r>
              <a:rPr lang="en-US" sz="2400" kern="1200" dirty="0" smtClean="0">
                <a:solidFill>
                  <a:srgbClr val="000000"/>
                </a:solidFill>
                <a:latin typeface="Arial (Body)"/>
                <a:ea typeface="+mn-ea"/>
                <a:cs typeface="+mn-cs"/>
              </a:rPr>
              <a:t>class.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723093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rPr>
              <a:t>1.8 Object Technology </a:t>
            </a:r>
            <a:r>
              <a:rPr lang="en-US" sz="2000" b="0" kern="1200" dirty="0" smtClean="0">
                <a:latin typeface="Times New Roman" panose="02020603050405020304" pitchFamily="18" charset="0"/>
                <a:ea typeface="+mj-ea"/>
              </a:rPr>
              <a:t>(7 of 13)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543926"/>
          </a:xfrm>
        </p:spPr>
        <p:txBody>
          <a:bodyPr>
            <a:noAutofit/>
          </a:bodyPr>
          <a:lstStyle/>
          <a:p>
            <a:pPr marL="0" indent="0">
              <a:spcAft>
                <a:spcPct val="0"/>
              </a:spcAft>
              <a:buSzPts val="2400"/>
              <a:buNone/>
              <a:tabLst/>
              <a:defRPr/>
            </a:pPr>
            <a:r>
              <a:rPr lang="en-US" sz="2400" b="1" kern="1200" dirty="0" smtClean="0">
                <a:solidFill>
                  <a:srgbClr val="000000"/>
                </a:solidFill>
                <a:latin typeface="Arial (Body)"/>
              </a:rPr>
              <a:t>Reuse</a:t>
            </a:r>
            <a:endParaRPr lang="en-US" sz="2400" kern="1200" dirty="0" smtClean="0">
              <a:solidFill>
                <a:srgbClr val="000000"/>
              </a:solidFill>
              <a:latin typeface="Arial (Body)"/>
              <a:ea typeface="+mn-ea"/>
            </a:endParaRPr>
          </a:p>
          <a:p>
            <a:pPr marL="255651" lvl="0" indent="-255651">
              <a:spcAft>
                <a:spcPct val="0"/>
              </a:spcAft>
              <a:buSzPts val="2400"/>
              <a:tabLst/>
              <a:defRPr/>
            </a:pPr>
            <a:r>
              <a:rPr lang="en-US" sz="2400" kern="1200" dirty="0" smtClean="0">
                <a:solidFill>
                  <a:srgbClr val="000000"/>
                </a:solidFill>
                <a:latin typeface="Arial (Body)"/>
                <a:ea typeface="+mn-ea"/>
              </a:rPr>
              <a:t>Just </a:t>
            </a:r>
            <a:r>
              <a:rPr lang="en-US" sz="2400" kern="1200" dirty="0">
                <a:solidFill>
                  <a:srgbClr val="000000"/>
                </a:solidFill>
                <a:latin typeface="Arial (Body)"/>
                <a:ea typeface="+mn-ea"/>
              </a:rPr>
              <a:t>as a car’s engineering drawings can be </a:t>
            </a:r>
            <a:r>
              <a:rPr lang="en-US" sz="2400" b="1" kern="1200" dirty="0">
                <a:solidFill>
                  <a:srgbClr val="000000"/>
                </a:solidFill>
                <a:latin typeface="Arial (Body)"/>
                <a:ea typeface="+mn-ea"/>
              </a:rPr>
              <a:t>reused </a:t>
            </a:r>
            <a:r>
              <a:rPr lang="en-US" sz="2400" kern="1200" dirty="0">
                <a:solidFill>
                  <a:srgbClr val="000000"/>
                </a:solidFill>
                <a:latin typeface="Arial (Body)"/>
                <a:ea typeface="+mn-ea"/>
              </a:rPr>
              <a:t>many times to build many cars, you can </a:t>
            </a:r>
            <a:r>
              <a:rPr lang="en-US" sz="2400" b="1" kern="1200" dirty="0">
                <a:solidFill>
                  <a:srgbClr val="000000"/>
                </a:solidFill>
                <a:latin typeface="Arial (Body)"/>
                <a:ea typeface="+mn-ea"/>
              </a:rPr>
              <a:t>reuse </a:t>
            </a:r>
            <a:r>
              <a:rPr lang="en-US" sz="2400" kern="1200" dirty="0">
                <a:solidFill>
                  <a:srgbClr val="000000"/>
                </a:solidFill>
                <a:latin typeface="Arial (Body)"/>
                <a:ea typeface="+mn-ea"/>
              </a:rPr>
              <a:t>a class many times to build many objects.</a:t>
            </a:r>
          </a:p>
          <a:p>
            <a:pPr marL="255651" lvl="0" indent="-255651">
              <a:spcAft>
                <a:spcPct val="0"/>
              </a:spcAft>
              <a:buSzPts val="2400"/>
              <a:tabLst/>
              <a:defRPr/>
            </a:pPr>
            <a:r>
              <a:rPr lang="en-US" sz="2400" kern="1200" dirty="0">
                <a:solidFill>
                  <a:srgbClr val="000000"/>
                </a:solidFill>
                <a:latin typeface="Arial (Body)"/>
                <a:ea typeface="+mn-ea"/>
              </a:rPr>
              <a:t>Reuse of existing classes when building new classes and programs saves time and effort.</a:t>
            </a:r>
          </a:p>
          <a:p>
            <a:pPr marL="255651" lvl="0" indent="-255651">
              <a:spcAft>
                <a:spcPct val="0"/>
              </a:spcAft>
              <a:buSzPts val="2400"/>
              <a:tabLst/>
              <a:defRPr/>
            </a:pPr>
            <a:r>
              <a:rPr lang="en-US" sz="2400" kern="1200" dirty="0">
                <a:solidFill>
                  <a:srgbClr val="000000"/>
                </a:solidFill>
                <a:latin typeface="Arial (Body)"/>
                <a:ea typeface="+mn-ea"/>
              </a:rPr>
              <a:t>Reuse also helps you build more reliable and effective systems, because existing classes and components often have gone through extensive </a:t>
            </a:r>
            <a:r>
              <a:rPr lang="en-US" sz="2400" b="1" kern="1200" dirty="0">
                <a:solidFill>
                  <a:srgbClr val="000000"/>
                </a:solidFill>
                <a:latin typeface="Arial (Body)"/>
                <a:ea typeface="+mn-ea"/>
              </a:rPr>
              <a:t>testing</a:t>
            </a:r>
            <a:r>
              <a:rPr lang="en-US" sz="2400" kern="1200" dirty="0">
                <a:solidFill>
                  <a:srgbClr val="000000"/>
                </a:solidFill>
                <a:latin typeface="Arial (Body)"/>
                <a:ea typeface="+mn-ea"/>
              </a:rPr>
              <a:t>, </a:t>
            </a:r>
            <a:r>
              <a:rPr lang="en-US" sz="2400" b="1" kern="1200" dirty="0">
                <a:solidFill>
                  <a:srgbClr val="000000"/>
                </a:solidFill>
                <a:latin typeface="Arial (Body)"/>
                <a:ea typeface="+mn-ea"/>
              </a:rPr>
              <a:t>debugging </a:t>
            </a:r>
            <a:r>
              <a:rPr lang="en-US" sz="2400" kern="1200" dirty="0">
                <a:solidFill>
                  <a:srgbClr val="000000"/>
                </a:solidFill>
                <a:latin typeface="Arial (Body)"/>
                <a:ea typeface="+mn-ea"/>
              </a:rPr>
              <a:t>and </a:t>
            </a:r>
            <a:r>
              <a:rPr lang="en-US" sz="2400" b="1" kern="1200" dirty="0">
                <a:solidFill>
                  <a:srgbClr val="000000"/>
                </a:solidFill>
                <a:latin typeface="Arial (Body)"/>
                <a:ea typeface="+mn-ea"/>
              </a:rPr>
              <a:t>performance tuning</a:t>
            </a:r>
            <a:r>
              <a:rPr lang="en-US" sz="2400" kern="1200" dirty="0">
                <a:solidFill>
                  <a:srgbClr val="000000"/>
                </a:solidFill>
                <a:latin typeface="Arial (Body)"/>
                <a:ea typeface="+mn-ea"/>
              </a:rPr>
              <a:t>.</a:t>
            </a:r>
          </a:p>
        </p:txBody>
      </p:sp>
    </p:spTree>
    <p:extLst>
      <p:ext uri="{BB962C8B-B14F-4D97-AF65-F5344CB8AC3E}">
        <p14:creationId xmlns:p14="http://schemas.microsoft.com/office/powerpoint/2010/main" val="8090823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1.8 Object Technology </a:t>
            </a:r>
            <a:r>
              <a:rPr lang="en-US" sz="2000" b="0" kern="1200" dirty="0" smtClean="0">
                <a:latin typeface="Times New Roman" panose="02020603050405020304" pitchFamily="18" charset="0"/>
                <a:ea typeface="+mj-ea"/>
                <a:cs typeface="+mj-cs"/>
              </a:rPr>
              <a:t>(8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noAutofit/>
          </a:bodyPr>
          <a:lstStyle/>
          <a:p>
            <a:pPr marL="255651" lvl="0" indent="-255651">
              <a:spcBef>
                <a:spcPct val="20000"/>
              </a:spcBef>
              <a:buSzPts val="2400"/>
              <a:buNone/>
              <a:tabLst/>
              <a:defRPr/>
            </a:pPr>
            <a:r>
              <a:rPr lang="en-US" sz="2400" b="1" kern="1200" dirty="0">
                <a:solidFill>
                  <a:srgbClr val="000000"/>
                </a:solidFill>
                <a:latin typeface="Arial (Body)"/>
                <a:ea typeface="+mn-ea"/>
                <a:cs typeface="+mn-cs"/>
              </a:rPr>
              <a:t>Messages and Method Calls</a:t>
            </a:r>
          </a:p>
          <a:p>
            <a:pPr marL="255651" lvl="0" indent="-255651">
              <a:spcAft>
                <a:spcPct val="0"/>
              </a:spcAft>
              <a:buSzPts val="2400"/>
              <a:tabLst/>
              <a:defRPr/>
            </a:pPr>
            <a:r>
              <a:rPr lang="en-US" sz="2400" kern="1200" dirty="0">
                <a:solidFill>
                  <a:srgbClr val="000000"/>
                </a:solidFill>
                <a:latin typeface="Arial (Body)"/>
                <a:ea typeface="+mn-ea"/>
                <a:cs typeface="+mn-cs"/>
              </a:rPr>
              <a:t>When you drive a car, pressing its gas pedal sends a </a:t>
            </a:r>
            <a:r>
              <a:rPr lang="en-US" sz="2400" b="1" kern="1200" dirty="0">
                <a:solidFill>
                  <a:srgbClr val="000000"/>
                </a:solidFill>
                <a:latin typeface="Arial (Body)"/>
                <a:ea typeface="+mn-ea"/>
                <a:cs typeface="+mn-cs"/>
              </a:rPr>
              <a:t>message </a:t>
            </a:r>
            <a:r>
              <a:rPr lang="en-US" sz="2400" kern="1200" dirty="0">
                <a:solidFill>
                  <a:srgbClr val="000000"/>
                </a:solidFill>
                <a:latin typeface="Arial (Body)"/>
                <a:ea typeface="+mn-ea"/>
                <a:cs typeface="+mn-cs"/>
              </a:rPr>
              <a:t>to the car to perform a task—that is, to go faster. Similarly, you </a:t>
            </a:r>
            <a:r>
              <a:rPr lang="en-US" sz="2400" b="1" kern="1200" dirty="0">
                <a:solidFill>
                  <a:srgbClr val="000000"/>
                </a:solidFill>
                <a:latin typeface="Arial (Body)"/>
                <a:ea typeface="+mn-ea"/>
                <a:cs typeface="+mn-cs"/>
              </a:rPr>
              <a:t>send messages to an </a:t>
            </a:r>
            <a:r>
              <a:rPr lang="en-US" sz="2400" b="1" kern="1200" dirty="0" smtClean="0">
                <a:solidFill>
                  <a:srgbClr val="000000"/>
                </a:solidFill>
                <a:latin typeface="Arial (Body)"/>
                <a:ea typeface="+mn-ea"/>
                <a:cs typeface="+mn-cs"/>
              </a:rPr>
              <a:t>object</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Each message is implemented as a </a:t>
            </a:r>
            <a:r>
              <a:rPr lang="en-US" sz="2400" b="1" kern="1200" dirty="0">
                <a:solidFill>
                  <a:srgbClr val="000000"/>
                </a:solidFill>
                <a:latin typeface="Arial (Body)"/>
                <a:ea typeface="+mn-ea"/>
                <a:cs typeface="+mn-cs"/>
              </a:rPr>
              <a:t>method call </a:t>
            </a:r>
            <a:r>
              <a:rPr lang="en-US" sz="2400" kern="1200" dirty="0">
                <a:solidFill>
                  <a:srgbClr val="000000"/>
                </a:solidFill>
                <a:latin typeface="Arial (Body)"/>
                <a:ea typeface="+mn-ea"/>
                <a:cs typeface="+mn-cs"/>
              </a:rPr>
              <a:t>that tells a method of the object to perform its </a:t>
            </a:r>
            <a:r>
              <a:rPr lang="en-US" sz="2400" kern="1200" dirty="0" smtClean="0">
                <a:solidFill>
                  <a:srgbClr val="000000"/>
                </a:solidFill>
                <a:latin typeface="Arial (Body)"/>
                <a:ea typeface="+mn-ea"/>
                <a:cs typeface="+mn-cs"/>
              </a:rPr>
              <a:t>task.</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For example, a program might call a particular bank-account object’s </a:t>
            </a:r>
            <a:r>
              <a:rPr lang="en-US" sz="2400" b="1" kern="1200" dirty="0">
                <a:solidFill>
                  <a:srgbClr val="000000"/>
                </a:solidFill>
                <a:latin typeface="Arial (Body)"/>
                <a:ea typeface="+mn-ea"/>
                <a:cs typeface="+mn-cs"/>
              </a:rPr>
              <a:t>deposit </a:t>
            </a:r>
            <a:r>
              <a:rPr lang="en-US" sz="2400" kern="1200" dirty="0">
                <a:solidFill>
                  <a:srgbClr val="000000"/>
                </a:solidFill>
                <a:latin typeface="Arial (Body)"/>
                <a:ea typeface="+mn-ea"/>
                <a:cs typeface="+mn-cs"/>
              </a:rPr>
              <a:t>method to increase the account’s </a:t>
            </a:r>
            <a:r>
              <a:rPr lang="en-US" sz="2400" kern="1200" dirty="0" smtClean="0">
                <a:solidFill>
                  <a:srgbClr val="000000"/>
                </a:solidFill>
                <a:latin typeface="Arial (Body)"/>
                <a:ea typeface="+mn-ea"/>
                <a:cs typeface="+mn-cs"/>
              </a:rPr>
              <a:t>balance.</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4739050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1.8 Object Technology </a:t>
            </a:r>
            <a:r>
              <a:rPr lang="en-US" sz="2000" b="0" kern="1200" dirty="0" smtClean="0">
                <a:latin typeface="Times New Roman" panose="02020603050405020304" pitchFamily="18" charset="0"/>
                <a:ea typeface="+mj-ea"/>
                <a:cs typeface="+mj-cs"/>
              </a:rPr>
              <a:t>(9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Bef>
                <a:spcPct val="20000"/>
              </a:spcBef>
              <a:buSzPts val="2400"/>
              <a:buNone/>
              <a:tabLst/>
              <a:defRPr/>
            </a:pPr>
            <a:r>
              <a:rPr lang="en-US" sz="2400" b="1" kern="1200" dirty="0">
                <a:solidFill>
                  <a:srgbClr val="000000"/>
                </a:solidFill>
                <a:latin typeface="Arial (Body)"/>
                <a:ea typeface="+mn-ea"/>
                <a:cs typeface="+mn-cs"/>
              </a:rPr>
              <a:t>Attributes and Instance Variables</a:t>
            </a:r>
          </a:p>
          <a:p>
            <a:pPr marL="255651" lvl="0" indent="-255651">
              <a:spcAft>
                <a:spcPct val="0"/>
              </a:spcAft>
              <a:buSzPts val="2400"/>
              <a:tabLst/>
              <a:defRPr/>
            </a:pPr>
            <a:r>
              <a:rPr lang="en-US" sz="2400" kern="1200" dirty="0">
                <a:solidFill>
                  <a:srgbClr val="000000"/>
                </a:solidFill>
                <a:latin typeface="Arial (Body)"/>
                <a:ea typeface="+mn-ea"/>
                <a:cs typeface="+mn-cs"/>
              </a:rPr>
              <a:t>A car, besides having capabilities to accomplish tasks, also has </a:t>
            </a:r>
            <a:r>
              <a:rPr lang="en-US" sz="2400" b="1" kern="1200" dirty="0">
                <a:solidFill>
                  <a:srgbClr val="000000"/>
                </a:solidFill>
                <a:latin typeface="Arial (Body)"/>
                <a:ea typeface="+mn-ea"/>
                <a:cs typeface="+mn-cs"/>
              </a:rPr>
              <a:t>attributes</a:t>
            </a:r>
            <a:r>
              <a:rPr lang="en-US" sz="2400" kern="1200" dirty="0">
                <a:solidFill>
                  <a:srgbClr val="000000"/>
                </a:solidFill>
                <a:latin typeface="Arial (Body)"/>
                <a:ea typeface="+mn-ea"/>
                <a:cs typeface="+mn-cs"/>
              </a:rPr>
              <a:t>, such as its color, its number of doors, the amount of gas in its tank, its current speed and its record of total miles driven (i.e., its odometer </a:t>
            </a:r>
            <a:r>
              <a:rPr lang="en-US" sz="2400" kern="1200" dirty="0" smtClean="0">
                <a:solidFill>
                  <a:srgbClr val="000000"/>
                </a:solidFill>
                <a:latin typeface="Arial (Body)"/>
                <a:ea typeface="+mn-ea"/>
                <a:cs typeface="+mn-cs"/>
              </a:rPr>
              <a:t>reading).</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Like its capabilities, the car’s attributes are represented as part of its design in its engineering diagrams (which, for example, include an odometer and a fuel </a:t>
            </a:r>
            <a:r>
              <a:rPr lang="en-US" sz="2400" kern="1200" dirty="0" smtClean="0">
                <a:solidFill>
                  <a:srgbClr val="000000"/>
                </a:solidFill>
                <a:latin typeface="Arial (Body)"/>
                <a:ea typeface="+mn-ea"/>
                <a:cs typeface="+mn-cs"/>
              </a:rPr>
              <a:t>gauge).</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As you drive an actual car, these attributes are carried along with the </a:t>
            </a:r>
            <a:r>
              <a:rPr lang="en-US" sz="2400" kern="1200" dirty="0" smtClean="0">
                <a:solidFill>
                  <a:srgbClr val="000000"/>
                </a:solidFill>
                <a:latin typeface="Arial (Body)"/>
                <a:ea typeface="+mn-ea"/>
                <a:cs typeface="+mn-cs"/>
              </a:rPr>
              <a:t>car.</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2587318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rPr>
              <a:t>1.8 Object Technology </a:t>
            </a:r>
            <a:r>
              <a:rPr lang="en-US" sz="2000" b="0" kern="1200" dirty="0" smtClean="0">
                <a:latin typeface="Times New Roman" panose="02020603050405020304" pitchFamily="18" charset="0"/>
                <a:ea typeface="+mj-ea"/>
              </a:rPr>
              <a:t>(10 of 13)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2416016"/>
          </a:xfrm>
        </p:spPr>
        <p:txBody>
          <a:bodyPr>
            <a:noAutofit/>
          </a:bodyPr>
          <a:lstStyle/>
          <a:p>
            <a:pPr marL="255651" lvl="0" indent="-255651">
              <a:spcAft>
                <a:spcPct val="0"/>
              </a:spcAft>
              <a:buSzPts val="2400"/>
              <a:tabLst/>
              <a:defRPr/>
            </a:pPr>
            <a:r>
              <a:rPr lang="en-US" sz="2400" kern="1200" dirty="0" smtClean="0">
                <a:solidFill>
                  <a:srgbClr val="000000"/>
                </a:solidFill>
                <a:latin typeface="Arial (Body)"/>
                <a:ea typeface="+mn-ea"/>
              </a:rPr>
              <a:t>Every </a:t>
            </a:r>
            <a:r>
              <a:rPr lang="en-US" sz="2400" kern="1200" dirty="0">
                <a:solidFill>
                  <a:srgbClr val="000000"/>
                </a:solidFill>
                <a:latin typeface="Arial (Body)"/>
                <a:ea typeface="+mn-ea"/>
              </a:rPr>
              <a:t>car maintains its </a:t>
            </a:r>
            <a:r>
              <a:rPr lang="en-US" sz="2400" b="1" kern="1200" dirty="0">
                <a:solidFill>
                  <a:srgbClr val="000000"/>
                </a:solidFill>
                <a:latin typeface="Arial (Body)"/>
                <a:ea typeface="+mn-ea"/>
              </a:rPr>
              <a:t>own </a:t>
            </a:r>
            <a:r>
              <a:rPr lang="en-US" sz="2400" kern="1200" dirty="0">
                <a:solidFill>
                  <a:srgbClr val="000000"/>
                </a:solidFill>
                <a:latin typeface="Arial (Body)"/>
                <a:ea typeface="+mn-ea"/>
              </a:rPr>
              <a:t>attributes.</a:t>
            </a:r>
          </a:p>
          <a:p>
            <a:pPr marL="255651" lvl="0" indent="-255651">
              <a:spcAft>
                <a:spcPct val="0"/>
              </a:spcAft>
              <a:buSzPts val="2400"/>
              <a:tabLst/>
              <a:defRPr/>
            </a:pPr>
            <a:r>
              <a:rPr lang="en-US" sz="2400" kern="1200" dirty="0">
                <a:solidFill>
                  <a:srgbClr val="000000"/>
                </a:solidFill>
                <a:latin typeface="Arial (Body)"/>
                <a:ea typeface="+mn-ea"/>
              </a:rPr>
              <a:t>For example, each car knows how much gas is in its own gas tank, but </a:t>
            </a:r>
            <a:r>
              <a:rPr lang="en-US" sz="2400" b="1" kern="1200" dirty="0">
                <a:solidFill>
                  <a:srgbClr val="000000"/>
                </a:solidFill>
                <a:latin typeface="Arial (Body)"/>
                <a:ea typeface="+mn-ea"/>
              </a:rPr>
              <a:t>not </a:t>
            </a:r>
            <a:r>
              <a:rPr lang="en-US" sz="2400" kern="1200" dirty="0">
                <a:solidFill>
                  <a:srgbClr val="000000"/>
                </a:solidFill>
                <a:latin typeface="Arial (Body)"/>
                <a:ea typeface="+mn-ea"/>
              </a:rPr>
              <a:t>how much is in the tanks of </a:t>
            </a:r>
            <a:r>
              <a:rPr lang="en-US" sz="2400" b="1" kern="1200" dirty="0">
                <a:solidFill>
                  <a:srgbClr val="000000"/>
                </a:solidFill>
                <a:latin typeface="Arial (Body)"/>
                <a:ea typeface="+mn-ea"/>
              </a:rPr>
              <a:t>other </a:t>
            </a:r>
            <a:r>
              <a:rPr lang="en-US" sz="2400" kern="1200" dirty="0">
                <a:solidFill>
                  <a:srgbClr val="000000"/>
                </a:solidFill>
                <a:latin typeface="Arial (Body)"/>
                <a:ea typeface="+mn-ea"/>
              </a:rPr>
              <a:t>cars.</a:t>
            </a:r>
          </a:p>
          <a:p>
            <a:pPr marL="255651" lvl="0" indent="-255651">
              <a:spcAft>
                <a:spcPct val="0"/>
              </a:spcAft>
              <a:buSzPts val="2400"/>
              <a:tabLst/>
              <a:defRPr/>
            </a:pPr>
            <a:r>
              <a:rPr lang="en-US" sz="2400" kern="1200" dirty="0">
                <a:solidFill>
                  <a:srgbClr val="000000"/>
                </a:solidFill>
                <a:latin typeface="Arial (Body)"/>
                <a:ea typeface="+mn-ea"/>
              </a:rPr>
              <a:t>An object, similarly, has attributes that it carries along as it’s used in a program.</a:t>
            </a:r>
          </a:p>
        </p:txBody>
      </p:sp>
    </p:spTree>
    <p:extLst>
      <p:ext uri="{BB962C8B-B14F-4D97-AF65-F5344CB8AC3E}">
        <p14:creationId xmlns:p14="http://schemas.microsoft.com/office/powerpoint/2010/main" val="25387508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1.8 Object Technology </a:t>
            </a:r>
            <a:r>
              <a:rPr lang="en-US" sz="2000" b="0" kern="1200" dirty="0" smtClean="0">
                <a:latin typeface="Times New Roman" panose="02020603050405020304" pitchFamily="18" charset="0"/>
                <a:ea typeface="+mj-ea"/>
                <a:cs typeface="+mj-cs"/>
              </a:rPr>
              <a:t>(11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These attributes are specified as part of the object’s </a:t>
            </a:r>
            <a:r>
              <a:rPr lang="en-US" altLang="en-US" sz="2400" kern="1200" dirty="0" smtClean="0">
                <a:solidFill>
                  <a:srgbClr val="000000"/>
                </a:solidFill>
                <a:latin typeface="Arial (Body)"/>
                <a:ea typeface="+mn-ea"/>
                <a:cs typeface="+mn-cs"/>
              </a:rPr>
              <a:t>class.</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For example, a bank-account object has a </a:t>
            </a:r>
            <a:r>
              <a:rPr lang="en-US" altLang="en-US" sz="2400" b="1" kern="1200" dirty="0">
                <a:solidFill>
                  <a:srgbClr val="000000"/>
                </a:solidFill>
                <a:latin typeface="Arial (Body)"/>
                <a:ea typeface="+mn-ea"/>
                <a:cs typeface="+mn-cs"/>
              </a:rPr>
              <a:t>balance attribute </a:t>
            </a:r>
            <a:r>
              <a:rPr lang="en-US" altLang="en-US" sz="2400" kern="1200" dirty="0">
                <a:solidFill>
                  <a:srgbClr val="000000"/>
                </a:solidFill>
                <a:latin typeface="Arial (Body)"/>
                <a:ea typeface="+mn-ea"/>
                <a:cs typeface="+mn-cs"/>
              </a:rPr>
              <a:t>that represents the amount of money in the </a:t>
            </a:r>
            <a:r>
              <a:rPr lang="en-US" altLang="en-US" sz="2400" kern="1200" dirty="0" smtClean="0">
                <a:solidFill>
                  <a:srgbClr val="000000"/>
                </a:solidFill>
                <a:latin typeface="Arial (Body)"/>
                <a:ea typeface="+mn-ea"/>
                <a:cs typeface="+mn-cs"/>
              </a:rPr>
              <a:t>account.</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Each bank-account object knows the balance in the account it represents, but </a:t>
            </a:r>
            <a:r>
              <a:rPr lang="en-US" altLang="en-US" sz="2400" b="1" kern="1200" dirty="0">
                <a:solidFill>
                  <a:srgbClr val="000000"/>
                </a:solidFill>
                <a:latin typeface="Arial (Body)"/>
                <a:ea typeface="+mn-ea"/>
                <a:cs typeface="+mn-cs"/>
              </a:rPr>
              <a:t>not </a:t>
            </a:r>
            <a:r>
              <a:rPr lang="en-US" altLang="en-US" sz="2400" kern="1200" dirty="0">
                <a:solidFill>
                  <a:srgbClr val="000000"/>
                </a:solidFill>
                <a:latin typeface="Arial (Body)"/>
                <a:ea typeface="+mn-ea"/>
                <a:cs typeface="+mn-cs"/>
              </a:rPr>
              <a:t>the balances of the </a:t>
            </a:r>
            <a:r>
              <a:rPr lang="en-US" altLang="en-US" sz="2400" b="1" kern="1200" dirty="0">
                <a:solidFill>
                  <a:srgbClr val="000000"/>
                </a:solidFill>
                <a:latin typeface="Arial (Body)"/>
                <a:ea typeface="+mn-ea"/>
                <a:cs typeface="+mn-cs"/>
              </a:rPr>
              <a:t>other </a:t>
            </a:r>
            <a:r>
              <a:rPr lang="en-US" altLang="en-US" sz="2400" kern="1200" dirty="0">
                <a:solidFill>
                  <a:srgbClr val="000000"/>
                </a:solidFill>
                <a:latin typeface="Arial (Body)"/>
                <a:ea typeface="+mn-ea"/>
                <a:cs typeface="+mn-cs"/>
              </a:rPr>
              <a:t>accounts in the </a:t>
            </a:r>
            <a:r>
              <a:rPr lang="en-US" altLang="en-US" sz="2400" kern="1200" dirty="0" smtClean="0">
                <a:solidFill>
                  <a:srgbClr val="000000"/>
                </a:solidFill>
                <a:latin typeface="Arial (Body)"/>
                <a:ea typeface="+mn-ea"/>
                <a:cs typeface="+mn-cs"/>
              </a:rPr>
              <a:t>bank.</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Attributes are specified by the class’s </a:t>
            </a:r>
            <a:r>
              <a:rPr lang="en-US" altLang="en-US" sz="2400" b="1" kern="1200" dirty="0">
                <a:solidFill>
                  <a:srgbClr val="000000"/>
                </a:solidFill>
                <a:latin typeface="Arial (Body)"/>
                <a:ea typeface="+mn-ea"/>
                <a:cs typeface="+mn-cs"/>
              </a:rPr>
              <a:t>instance variables</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18903496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1.8 Object Technology </a:t>
            </a:r>
            <a:r>
              <a:rPr lang="en-US" sz="2000" b="0" kern="1200" dirty="0" smtClean="0">
                <a:latin typeface="Times New Roman" panose="02020603050405020304" pitchFamily="18" charset="0"/>
                <a:ea typeface="+mj-ea"/>
                <a:cs typeface="+mj-cs"/>
              </a:rPr>
              <a:t>(12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Bef>
                <a:spcPct val="20000"/>
              </a:spcBef>
              <a:buSzPts val="2400"/>
              <a:buNone/>
              <a:tabLst/>
              <a:defRPr/>
            </a:pPr>
            <a:r>
              <a:rPr lang="en-US" sz="2400" b="1" kern="1200" dirty="0">
                <a:solidFill>
                  <a:srgbClr val="000000"/>
                </a:solidFill>
                <a:latin typeface="Arial (Body)"/>
                <a:ea typeface="+mn-ea"/>
                <a:cs typeface="+mn-cs"/>
              </a:rPr>
              <a:t>Encapsulation</a:t>
            </a:r>
          </a:p>
          <a:p>
            <a:pPr marL="255651" lvl="0" indent="-255651">
              <a:spcAft>
                <a:spcPct val="0"/>
              </a:spcAft>
              <a:buSzPts val="2400"/>
              <a:tabLst/>
              <a:defRPr/>
            </a:pPr>
            <a:r>
              <a:rPr lang="en-US" sz="2400" kern="1200" dirty="0">
                <a:solidFill>
                  <a:srgbClr val="000000"/>
                </a:solidFill>
                <a:latin typeface="Arial (Body)"/>
                <a:ea typeface="+mn-ea"/>
                <a:cs typeface="+mn-cs"/>
              </a:rPr>
              <a:t>Classes </a:t>
            </a:r>
            <a:r>
              <a:rPr lang="en-US" sz="2400" b="1" kern="1200" dirty="0">
                <a:solidFill>
                  <a:srgbClr val="000000"/>
                </a:solidFill>
                <a:latin typeface="Arial (Body)"/>
                <a:ea typeface="+mn-ea"/>
                <a:cs typeface="+mn-cs"/>
              </a:rPr>
              <a:t>encapsulate </a:t>
            </a:r>
            <a:r>
              <a:rPr lang="en-US" sz="2400" kern="1200" dirty="0">
                <a:solidFill>
                  <a:srgbClr val="000000"/>
                </a:solidFill>
                <a:latin typeface="Arial (Body)"/>
                <a:ea typeface="+mn-ea"/>
                <a:cs typeface="+mn-cs"/>
              </a:rPr>
              <a:t>(i.e., wrap) attributes and methods into objects—an object’s attributes and methods are intimately </a:t>
            </a:r>
            <a:r>
              <a:rPr lang="en-US" sz="2400" kern="1200" dirty="0" smtClean="0">
                <a:solidFill>
                  <a:srgbClr val="000000"/>
                </a:solidFill>
                <a:latin typeface="Arial (Body)"/>
                <a:ea typeface="+mn-ea"/>
                <a:cs typeface="+mn-cs"/>
              </a:rPr>
              <a:t>related.</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Objects may communicate with one another, but normally they’re not allowed to know how other objects are implemented—implementation details are</a:t>
            </a:r>
            <a:r>
              <a:rPr lang="en-US" sz="2400" i="1" kern="1200" dirty="0">
                <a:solidFill>
                  <a:srgbClr val="000000"/>
                </a:solidFill>
                <a:latin typeface="Arial (Body)"/>
                <a:ea typeface="+mn-ea"/>
                <a:cs typeface="+mn-cs"/>
              </a:rPr>
              <a:t> </a:t>
            </a:r>
            <a:r>
              <a:rPr lang="en-US" sz="2400" b="1" kern="1200" dirty="0">
                <a:solidFill>
                  <a:srgbClr val="000000"/>
                </a:solidFill>
                <a:latin typeface="Arial (Body)"/>
                <a:ea typeface="+mn-ea"/>
                <a:cs typeface="+mn-cs"/>
              </a:rPr>
              <a:t>hidden </a:t>
            </a:r>
            <a:r>
              <a:rPr lang="en-US" sz="2400" kern="1200" dirty="0">
                <a:solidFill>
                  <a:srgbClr val="000000"/>
                </a:solidFill>
                <a:latin typeface="Arial (Body)"/>
                <a:ea typeface="+mn-ea"/>
                <a:cs typeface="+mn-cs"/>
              </a:rPr>
              <a:t>within the objects </a:t>
            </a:r>
            <a:r>
              <a:rPr lang="en-US" sz="2400" kern="1200" dirty="0" smtClean="0">
                <a:solidFill>
                  <a:srgbClr val="000000"/>
                </a:solidFill>
                <a:latin typeface="Arial (Body)"/>
                <a:ea typeface="+mn-ea"/>
                <a:cs typeface="+mn-cs"/>
              </a:rPr>
              <a:t>themselves.</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This </a:t>
            </a:r>
            <a:r>
              <a:rPr lang="en-US" sz="2400" b="1" kern="1200" dirty="0">
                <a:solidFill>
                  <a:srgbClr val="000000"/>
                </a:solidFill>
                <a:latin typeface="Arial (Body)"/>
                <a:ea typeface="+mn-ea"/>
                <a:cs typeface="+mn-cs"/>
              </a:rPr>
              <a:t>information hiding </a:t>
            </a:r>
            <a:r>
              <a:rPr lang="en-US" sz="2400" kern="1200" dirty="0">
                <a:solidFill>
                  <a:srgbClr val="000000"/>
                </a:solidFill>
                <a:latin typeface="Arial (Body)"/>
                <a:ea typeface="+mn-ea"/>
                <a:cs typeface="+mn-cs"/>
              </a:rPr>
              <a:t>is crucial to good software </a:t>
            </a:r>
            <a:r>
              <a:rPr lang="en-US" sz="2400" kern="1200" dirty="0" smtClean="0">
                <a:solidFill>
                  <a:srgbClr val="000000"/>
                </a:solidFill>
                <a:latin typeface="Arial (Body)"/>
                <a:ea typeface="+mn-ea"/>
                <a:cs typeface="+mn-cs"/>
              </a:rPr>
              <a:t>engineering.</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099577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Outline </a:t>
            </a:r>
            <a:r>
              <a:rPr lang="en-IN" sz="2000" b="0" dirty="0" smtClean="0"/>
              <a:t>(4 of 5)</a:t>
            </a:r>
            <a:endParaRPr lang="en-IN" sz="2000" b="0" dirty="0"/>
          </a:p>
        </p:txBody>
      </p:sp>
      <p:sp>
        <p:nvSpPr>
          <p:cNvPr id="3" name="Text Placeholder 2"/>
          <p:cNvSpPr>
            <a:spLocks noGrp="1"/>
          </p:cNvSpPr>
          <p:nvPr>
            <p:ph type="body" idx="1"/>
          </p:nvPr>
        </p:nvSpPr>
        <p:spPr/>
        <p:txBody>
          <a:bodyPr/>
          <a:lstStyle/>
          <a:p>
            <a:pPr marL="0" indent="0">
              <a:buNone/>
            </a:pPr>
            <a:r>
              <a:rPr lang="en-IN" sz="1800" b="1" dirty="0" smtClean="0">
                <a:solidFill>
                  <a:schemeClr val="tx2"/>
                </a:solidFill>
                <a:latin typeface="+mn-lt"/>
              </a:rPr>
              <a:t>1.10</a:t>
            </a:r>
            <a:r>
              <a:rPr lang="en-IN" sz="1800" b="1" dirty="0" smtClean="0">
                <a:latin typeface="+mn-lt"/>
              </a:rPr>
              <a:t> </a:t>
            </a:r>
            <a:r>
              <a:rPr lang="en-IN" sz="1800" dirty="0">
                <a:latin typeface="+mn-lt"/>
              </a:rPr>
              <a:t>Test-Driving a C Application </a:t>
            </a:r>
            <a:r>
              <a:rPr lang="en-IN" sz="1800" dirty="0" smtClean="0">
                <a:latin typeface="+mn-lt"/>
              </a:rPr>
              <a:t>in Windows</a:t>
            </a:r>
            <a:r>
              <a:rPr lang="en-IN" sz="1800" dirty="0">
                <a:latin typeface="+mn-lt"/>
              </a:rPr>
              <a:t>, Linux and Mac </a:t>
            </a:r>
            <a:r>
              <a:rPr lang="en-IN" sz="1800" dirty="0" smtClean="0">
                <a:latin typeface="+mn-lt"/>
              </a:rPr>
              <a:t>O</a:t>
            </a:r>
            <a:r>
              <a:rPr lang="en-IN" sz="100" dirty="0" smtClean="0">
                <a:latin typeface="+mn-lt"/>
              </a:rPr>
              <a:t> </a:t>
            </a:r>
            <a:r>
              <a:rPr lang="en-IN" sz="1800" dirty="0" smtClean="0">
                <a:latin typeface="+mn-lt"/>
              </a:rPr>
              <a:t>S </a:t>
            </a:r>
            <a:r>
              <a:rPr lang="en-IN" sz="1800" dirty="0">
                <a:latin typeface="+mn-lt"/>
              </a:rPr>
              <a:t>X</a:t>
            </a:r>
          </a:p>
          <a:p>
            <a:pPr marL="740664" lvl="1">
              <a:buNone/>
            </a:pPr>
            <a:r>
              <a:rPr lang="en-IN" sz="1800" dirty="0">
                <a:solidFill>
                  <a:schemeClr val="tx2"/>
                </a:solidFill>
                <a:latin typeface="+mn-lt"/>
              </a:rPr>
              <a:t>1.10.1</a:t>
            </a:r>
            <a:r>
              <a:rPr lang="en-IN" sz="1800" dirty="0">
                <a:latin typeface="+mn-lt"/>
              </a:rPr>
              <a:t> Running a C Application from </a:t>
            </a:r>
            <a:r>
              <a:rPr lang="en-IN" sz="1800" dirty="0" smtClean="0">
                <a:latin typeface="+mn-lt"/>
              </a:rPr>
              <a:t>the Windows </a:t>
            </a:r>
            <a:r>
              <a:rPr lang="en-IN" sz="1800" dirty="0">
                <a:latin typeface="+mn-lt"/>
              </a:rPr>
              <a:t>Command Prompt</a:t>
            </a:r>
          </a:p>
          <a:p>
            <a:pPr marL="740664" lvl="1">
              <a:buNone/>
            </a:pPr>
            <a:r>
              <a:rPr lang="en-IN" sz="1800" dirty="0">
                <a:solidFill>
                  <a:schemeClr val="tx2"/>
                </a:solidFill>
                <a:latin typeface="+mn-lt"/>
              </a:rPr>
              <a:t>1.10.2</a:t>
            </a:r>
            <a:r>
              <a:rPr lang="en-IN" sz="1800" dirty="0">
                <a:latin typeface="+mn-lt"/>
              </a:rPr>
              <a:t> Running a C Application Using </a:t>
            </a:r>
            <a:r>
              <a:rPr lang="en-IN" sz="1800" dirty="0" smtClean="0">
                <a:latin typeface="+mn-lt"/>
              </a:rPr>
              <a:t>G</a:t>
            </a:r>
            <a:r>
              <a:rPr lang="en-IN" sz="100" dirty="0" smtClean="0">
                <a:latin typeface="+mn-lt"/>
              </a:rPr>
              <a:t> </a:t>
            </a:r>
            <a:r>
              <a:rPr lang="en-IN" sz="1800" dirty="0" smtClean="0">
                <a:latin typeface="+mn-lt"/>
              </a:rPr>
              <a:t>N</a:t>
            </a:r>
            <a:r>
              <a:rPr lang="en-IN" sz="100" dirty="0" smtClean="0">
                <a:latin typeface="+mn-lt"/>
              </a:rPr>
              <a:t> </a:t>
            </a:r>
            <a:r>
              <a:rPr lang="en-IN" sz="1800" dirty="0" smtClean="0">
                <a:latin typeface="+mn-lt"/>
              </a:rPr>
              <a:t>U C </a:t>
            </a:r>
            <a:r>
              <a:rPr lang="en-IN" sz="1800" dirty="0">
                <a:latin typeface="+mn-lt"/>
              </a:rPr>
              <a:t>with Linux</a:t>
            </a:r>
          </a:p>
          <a:p>
            <a:pPr marL="740664" lvl="1">
              <a:buNone/>
            </a:pPr>
            <a:r>
              <a:rPr lang="en-IN" sz="1800" dirty="0">
                <a:solidFill>
                  <a:schemeClr val="tx2"/>
                </a:solidFill>
                <a:latin typeface="+mn-lt"/>
              </a:rPr>
              <a:t>1.10.3</a:t>
            </a:r>
            <a:r>
              <a:rPr lang="en-IN" sz="1800" dirty="0">
                <a:latin typeface="+mn-lt"/>
              </a:rPr>
              <a:t> Running a C Application Using </a:t>
            </a:r>
            <a:r>
              <a:rPr lang="en-IN" sz="1800" dirty="0" smtClean="0">
                <a:latin typeface="+mn-lt"/>
              </a:rPr>
              <a:t>the Teminal </a:t>
            </a:r>
            <a:r>
              <a:rPr lang="en-IN" sz="1800" dirty="0">
                <a:latin typeface="+mn-lt"/>
              </a:rPr>
              <a:t>on Mac </a:t>
            </a:r>
            <a:r>
              <a:rPr lang="en-IN" sz="1800" dirty="0" smtClean="0">
                <a:latin typeface="+mn-lt"/>
              </a:rPr>
              <a:t>O</a:t>
            </a:r>
            <a:r>
              <a:rPr lang="en-IN" sz="100" dirty="0" smtClean="0">
                <a:latin typeface="+mn-lt"/>
              </a:rPr>
              <a:t> </a:t>
            </a:r>
            <a:r>
              <a:rPr lang="en-IN" sz="1800" dirty="0" smtClean="0">
                <a:latin typeface="+mn-lt"/>
              </a:rPr>
              <a:t>S </a:t>
            </a:r>
            <a:r>
              <a:rPr lang="en-IN" sz="1800" dirty="0">
                <a:latin typeface="+mn-lt"/>
              </a:rPr>
              <a:t>X</a:t>
            </a:r>
          </a:p>
          <a:p>
            <a:pPr marL="0" indent="0">
              <a:buNone/>
            </a:pPr>
            <a:r>
              <a:rPr lang="en-IN" sz="1800" b="1" dirty="0">
                <a:solidFill>
                  <a:schemeClr val="tx2"/>
                </a:solidFill>
                <a:latin typeface="+mn-lt"/>
              </a:rPr>
              <a:t>1.11</a:t>
            </a:r>
            <a:r>
              <a:rPr lang="en-IN" sz="1800" b="1" dirty="0">
                <a:latin typeface="+mn-lt"/>
              </a:rPr>
              <a:t> </a:t>
            </a:r>
            <a:r>
              <a:rPr lang="en-IN" sz="1800" dirty="0">
                <a:latin typeface="+mn-lt"/>
              </a:rPr>
              <a:t>Operating Systems</a:t>
            </a:r>
          </a:p>
          <a:p>
            <a:pPr marL="740664" lvl="1">
              <a:buNone/>
            </a:pPr>
            <a:r>
              <a:rPr lang="en-IN" sz="1800" dirty="0">
                <a:solidFill>
                  <a:schemeClr val="tx2"/>
                </a:solidFill>
                <a:latin typeface="+mn-lt"/>
              </a:rPr>
              <a:t>1.11.1</a:t>
            </a:r>
            <a:r>
              <a:rPr lang="en-IN" sz="1800" dirty="0">
                <a:latin typeface="+mn-lt"/>
              </a:rPr>
              <a:t> Windows—A Proprietary </a:t>
            </a:r>
            <a:r>
              <a:rPr lang="en-IN" sz="1800" dirty="0" smtClean="0">
                <a:latin typeface="+mn-lt"/>
              </a:rPr>
              <a:t>Operating System</a:t>
            </a:r>
            <a:endParaRPr lang="en-IN" sz="1800" dirty="0">
              <a:latin typeface="+mn-lt"/>
            </a:endParaRPr>
          </a:p>
          <a:p>
            <a:pPr marL="740664" lvl="1">
              <a:buNone/>
            </a:pPr>
            <a:r>
              <a:rPr lang="en-IN" sz="1800" dirty="0">
                <a:solidFill>
                  <a:schemeClr val="tx2"/>
                </a:solidFill>
                <a:latin typeface="+mn-lt"/>
              </a:rPr>
              <a:t>1.11.2</a:t>
            </a:r>
            <a:r>
              <a:rPr lang="en-IN" sz="1800" dirty="0">
                <a:latin typeface="+mn-lt"/>
              </a:rPr>
              <a:t> Linux—An Open-Source </a:t>
            </a:r>
            <a:r>
              <a:rPr lang="en-IN" sz="1800" dirty="0" smtClean="0">
                <a:latin typeface="+mn-lt"/>
              </a:rPr>
              <a:t>Operating System</a:t>
            </a:r>
            <a:endParaRPr lang="en-IN" sz="1800" dirty="0">
              <a:latin typeface="+mn-lt"/>
            </a:endParaRPr>
          </a:p>
          <a:p>
            <a:pPr marL="1147763" lvl="1" indent="-690563">
              <a:buNone/>
            </a:pPr>
            <a:r>
              <a:rPr lang="en-IN" sz="1800" dirty="0">
                <a:solidFill>
                  <a:schemeClr val="tx2"/>
                </a:solidFill>
                <a:latin typeface="+mn-lt"/>
              </a:rPr>
              <a:t>1.11.3</a:t>
            </a:r>
            <a:r>
              <a:rPr lang="en-IN" sz="1800" dirty="0">
                <a:latin typeface="+mn-lt"/>
              </a:rPr>
              <a:t> Apple’s Mac </a:t>
            </a:r>
            <a:r>
              <a:rPr lang="en-IN" sz="1800" dirty="0" smtClean="0">
                <a:latin typeface="+mn-lt"/>
              </a:rPr>
              <a:t>O</a:t>
            </a:r>
            <a:r>
              <a:rPr lang="en-IN" sz="100" dirty="0" smtClean="0">
                <a:latin typeface="+mn-lt"/>
              </a:rPr>
              <a:t> </a:t>
            </a:r>
            <a:r>
              <a:rPr lang="en-IN" sz="1800" dirty="0" smtClean="0">
                <a:latin typeface="+mn-lt"/>
              </a:rPr>
              <a:t>S </a:t>
            </a:r>
            <a:r>
              <a:rPr lang="en-IN" sz="1800" dirty="0">
                <a:latin typeface="+mn-lt"/>
              </a:rPr>
              <a:t>X; Apple’s </a:t>
            </a:r>
            <a:r>
              <a:rPr lang="en-IN" sz="1800" dirty="0" smtClean="0">
                <a:latin typeface="+mn-lt"/>
              </a:rPr>
              <a:t>i</a:t>
            </a:r>
            <a:r>
              <a:rPr lang="en-IN" sz="100" dirty="0" smtClean="0">
                <a:latin typeface="+mn-lt"/>
              </a:rPr>
              <a:t> </a:t>
            </a:r>
            <a:r>
              <a:rPr lang="en-IN" sz="1800" dirty="0" smtClean="0">
                <a:latin typeface="+mn-lt"/>
              </a:rPr>
              <a:t>O</a:t>
            </a:r>
            <a:r>
              <a:rPr lang="en-IN" sz="100" dirty="0" smtClean="0">
                <a:latin typeface="+mn-lt"/>
              </a:rPr>
              <a:t> </a:t>
            </a:r>
            <a:r>
              <a:rPr lang="en-IN" sz="1800" dirty="0" smtClean="0">
                <a:latin typeface="+mn-lt"/>
              </a:rPr>
              <a:t>S for iPhone</a:t>
            </a:r>
            <a:r>
              <a:rPr lang="en-IN" sz="1800" baseline="30000" dirty="0">
                <a:latin typeface="+mn-lt"/>
              </a:rPr>
              <a:t>®</a:t>
            </a:r>
            <a:r>
              <a:rPr lang="en-IN" sz="1800" dirty="0">
                <a:latin typeface="+mn-lt"/>
              </a:rPr>
              <a:t>, iPad</a:t>
            </a:r>
            <a:r>
              <a:rPr lang="en-IN" sz="1800" baseline="30000" dirty="0">
                <a:latin typeface="+mn-lt"/>
              </a:rPr>
              <a:t>®</a:t>
            </a:r>
            <a:r>
              <a:rPr lang="en-IN" sz="1800" dirty="0">
                <a:latin typeface="+mn-lt"/>
              </a:rPr>
              <a:t> and iPod </a:t>
            </a:r>
            <a:r>
              <a:rPr lang="en-IN" sz="1800" dirty="0" smtClean="0">
                <a:latin typeface="+mn-lt"/>
              </a:rPr>
              <a:t>Touch</a:t>
            </a:r>
            <a:r>
              <a:rPr lang="en-IN" sz="1800" baseline="30000" dirty="0" smtClean="0">
                <a:latin typeface="+mn-lt"/>
              </a:rPr>
              <a:t>®</a:t>
            </a:r>
            <a:r>
              <a:rPr lang="en-IN" sz="1800" dirty="0" smtClean="0">
                <a:latin typeface="+mn-lt"/>
              </a:rPr>
              <a:t> Devices</a:t>
            </a:r>
            <a:endParaRPr lang="en-IN" sz="1800" dirty="0">
              <a:latin typeface="+mn-lt"/>
            </a:endParaRPr>
          </a:p>
          <a:p>
            <a:pPr marL="740664" lvl="1">
              <a:buNone/>
            </a:pPr>
            <a:r>
              <a:rPr lang="en-IN" sz="1800" dirty="0">
                <a:solidFill>
                  <a:schemeClr val="tx2"/>
                </a:solidFill>
                <a:latin typeface="+mn-lt"/>
              </a:rPr>
              <a:t>1.11.4</a:t>
            </a:r>
            <a:r>
              <a:rPr lang="en-IN" sz="1800" dirty="0">
                <a:latin typeface="+mn-lt"/>
              </a:rPr>
              <a:t> Google’s Android</a:t>
            </a:r>
          </a:p>
        </p:txBody>
      </p:sp>
    </p:spTree>
    <p:extLst>
      <p:ext uri="{BB962C8B-B14F-4D97-AF65-F5344CB8AC3E}">
        <p14:creationId xmlns:p14="http://schemas.microsoft.com/office/powerpoint/2010/main" val="31960750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1.8 Object Technology </a:t>
            </a:r>
            <a:r>
              <a:rPr lang="en-US" sz="2000" b="0" kern="1200" dirty="0" smtClean="0">
                <a:latin typeface="Times New Roman" panose="02020603050405020304" pitchFamily="18" charset="0"/>
                <a:ea typeface="+mj-ea"/>
                <a:cs typeface="+mj-cs"/>
              </a:rPr>
              <a:t>(13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noAutofit/>
          </a:bodyPr>
          <a:lstStyle/>
          <a:p>
            <a:pPr marL="255651" lvl="0" indent="-255651">
              <a:spcBef>
                <a:spcPct val="20000"/>
              </a:spcBef>
              <a:buSzPts val="2400"/>
              <a:buNone/>
              <a:tabLst/>
              <a:defRPr/>
            </a:pPr>
            <a:r>
              <a:rPr lang="en-US" sz="2400" b="1" kern="1200" dirty="0">
                <a:solidFill>
                  <a:srgbClr val="000000"/>
                </a:solidFill>
                <a:latin typeface="Arial (Body)"/>
                <a:ea typeface="+mn-ea"/>
                <a:cs typeface="+mn-cs"/>
              </a:rPr>
              <a:t>Inheritance</a:t>
            </a:r>
          </a:p>
          <a:p>
            <a:pPr marL="255651" lvl="0" indent="-255651">
              <a:spcAft>
                <a:spcPct val="0"/>
              </a:spcAft>
              <a:buSzPts val="2400"/>
              <a:tabLst/>
              <a:defRPr/>
            </a:pPr>
            <a:r>
              <a:rPr lang="en-US" sz="2400" kern="1200" dirty="0">
                <a:solidFill>
                  <a:srgbClr val="000000"/>
                </a:solidFill>
                <a:latin typeface="Arial (Body)"/>
                <a:ea typeface="+mn-ea"/>
                <a:cs typeface="+mn-cs"/>
              </a:rPr>
              <a:t>A new class of objects can be created quickly and conveniently by </a:t>
            </a:r>
            <a:r>
              <a:rPr lang="en-US" sz="2400" b="1" kern="1200" dirty="0">
                <a:solidFill>
                  <a:srgbClr val="000000"/>
                </a:solidFill>
                <a:latin typeface="Arial (Body)"/>
                <a:ea typeface="+mn-ea"/>
                <a:cs typeface="+mn-cs"/>
              </a:rPr>
              <a:t>inheritance</a:t>
            </a:r>
            <a:r>
              <a:rPr lang="en-US" sz="2400" kern="1200" dirty="0">
                <a:solidFill>
                  <a:srgbClr val="000000"/>
                </a:solidFill>
                <a:latin typeface="Arial (Body)"/>
                <a:ea typeface="+mn-ea"/>
                <a:cs typeface="+mn-cs"/>
              </a:rPr>
              <a:t>—the</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new class absorbs the characteristics of an existing class, possibly customizing them and adding unique characteristics of its </a:t>
            </a:r>
            <a:r>
              <a:rPr lang="en-US" sz="2400" kern="1200" dirty="0" smtClean="0">
                <a:solidFill>
                  <a:srgbClr val="000000"/>
                </a:solidFill>
                <a:latin typeface="Arial (Body)"/>
                <a:ea typeface="+mn-ea"/>
                <a:cs typeface="+mn-cs"/>
              </a:rPr>
              <a:t>own.</a:t>
            </a:r>
            <a:endParaRPr lang="en-US" sz="2400" kern="1200" dirty="0">
              <a:solidFill>
                <a:srgbClr val="000000"/>
              </a:solidFill>
              <a:latin typeface="Arial (Body)"/>
              <a:ea typeface="+mn-ea"/>
              <a:cs typeface="+mn-cs"/>
            </a:endParaRPr>
          </a:p>
          <a:p>
            <a:pPr marL="255651" lvl="0" indent="-255651">
              <a:spcAft>
                <a:spcPct val="0"/>
              </a:spcAft>
              <a:buSzPts val="2400"/>
              <a:tabLst/>
              <a:defRPr/>
            </a:pPr>
            <a:r>
              <a:rPr lang="en-US" sz="2400" kern="1200" dirty="0">
                <a:solidFill>
                  <a:srgbClr val="000000"/>
                </a:solidFill>
                <a:latin typeface="Arial (Body)"/>
                <a:ea typeface="+mn-ea"/>
                <a:cs typeface="+mn-cs"/>
              </a:rPr>
              <a:t>In our car analogy, an object of class “convertible” certainly </a:t>
            </a:r>
            <a:r>
              <a:rPr lang="en-US" sz="2400" b="1" kern="1200" dirty="0">
                <a:solidFill>
                  <a:srgbClr val="000000"/>
                </a:solidFill>
                <a:latin typeface="Arial (Body)"/>
                <a:ea typeface="+mn-ea"/>
                <a:cs typeface="+mn-cs"/>
              </a:rPr>
              <a:t>is an </a:t>
            </a:r>
            <a:r>
              <a:rPr lang="en-US" sz="2400" kern="1200" dirty="0">
                <a:solidFill>
                  <a:srgbClr val="000000"/>
                </a:solidFill>
                <a:latin typeface="Arial (Body)"/>
                <a:ea typeface="+mn-ea"/>
                <a:cs typeface="+mn-cs"/>
              </a:rPr>
              <a:t>object of the more </a:t>
            </a:r>
            <a:r>
              <a:rPr lang="en-US" sz="2400" b="1" kern="1200" dirty="0">
                <a:solidFill>
                  <a:srgbClr val="000000"/>
                </a:solidFill>
                <a:latin typeface="Arial (Body)"/>
                <a:ea typeface="+mn-ea"/>
                <a:cs typeface="+mn-cs"/>
              </a:rPr>
              <a:t>general </a:t>
            </a:r>
            <a:r>
              <a:rPr lang="en-US" sz="2400" kern="1200" dirty="0">
                <a:solidFill>
                  <a:srgbClr val="000000"/>
                </a:solidFill>
                <a:latin typeface="Arial (Body)"/>
                <a:ea typeface="+mn-ea"/>
                <a:cs typeface="+mn-cs"/>
              </a:rPr>
              <a:t>class “automobile,” but more </a:t>
            </a:r>
            <a:r>
              <a:rPr lang="en-US" sz="2400" b="1" kern="1200" dirty="0">
                <a:solidFill>
                  <a:srgbClr val="000000"/>
                </a:solidFill>
                <a:latin typeface="Arial (Body)"/>
                <a:ea typeface="+mn-ea"/>
                <a:cs typeface="+mn-cs"/>
              </a:rPr>
              <a:t>specifically</a:t>
            </a:r>
            <a:r>
              <a:rPr lang="en-US" sz="2400" kern="1200" dirty="0">
                <a:solidFill>
                  <a:srgbClr val="000000"/>
                </a:solidFill>
                <a:latin typeface="Arial (Body)"/>
                <a:ea typeface="+mn-ea"/>
                <a:cs typeface="+mn-cs"/>
              </a:rPr>
              <a:t>, the roof can be raised or </a:t>
            </a:r>
            <a:r>
              <a:rPr lang="en-US" sz="2400" kern="1200" dirty="0" smtClean="0">
                <a:solidFill>
                  <a:srgbClr val="000000"/>
                </a:solidFill>
                <a:latin typeface="Arial (Body)"/>
                <a:ea typeface="+mn-ea"/>
                <a:cs typeface="+mn-cs"/>
              </a:rPr>
              <a:t>lowered.</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0949474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1.1</a:t>
            </a:r>
          </a:p>
        </p:txBody>
      </p:sp>
      <p:sp>
        <p:nvSpPr>
          <p:cNvPr id="3" name="Text Placeholder 2"/>
          <p:cNvSpPr>
            <a:spLocks noGrp="1"/>
          </p:cNvSpPr>
          <p:nvPr>
            <p:ph type="body" idx="1"/>
          </p:nvPr>
        </p:nvSpPr>
        <p:spPr/>
        <p:txBody>
          <a:bodyPr/>
          <a:lstStyle/>
          <a:p>
            <a:pPr marL="0" indent="0">
              <a:buNone/>
            </a:pPr>
            <a:r>
              <a:rPr lang="en-US" sz="2400" dirty="0">
                <a:latin typeface="+mn-lt"/>
              </a:rPr>
              <a:t>Use a building-block approach to creating your programs. Avoid reinventing the </a:t>
            </a:r>
            <a:r>
              <a:rPr lang="en-US" sz="2400" dirty="0" smtClean="0">
                <a:latin typeface="+mn-lt"/>
              </a:rPr>
              <a:t>wheel—use </a:t>
            </a:r>
            <a:r>
              <a:rPr lang="en-US" sz="2400" dirty="0">
                <a:latin typeface="+mn-lt"/>
              </a:rPr>
              <a:t>existing high-quality pieces wherever possible. Such </a:t>
            </a:r>
            <a:r>
              <a:rPr lang="en-US" sz="2400" b="1" dirty="0">
                <a:latin typeface="+mn-lt"/>
              </a:rPr>
              <a:t>software reuse</a:t>
            </a:r>
            <a:r>
              <a:rPr lang="en-US" sz="2400" dirty="0">
                <a:latin typeface="+mn-lt"/>
              </a:rPr>
              <a:t> is a key benefit </a:t>
            </a:r>
            <a:r>
              <a:rPr lang="en-US" sz="2400" dirty="0" smtClean="0">
                <a:latin typeface="+mn-lt"/>
              </a:rPr>
              <a:t>of object-oriented </a:t>
            </a:r>
            <a:r>
              <a:rPr lang="en-US" sz="2400" dirty="0">
                <a:latin typeface="+mn-lt"/>
              </a:rPr>
              <a:t>programming.</a:t>
            </a:r>
          </a:p>
        </p:txBody>
      </p:sp>
    </p:spTree>
    <p:extLst>
      <p:ext uri="{BB962C8B-B14F-4D97-AF65-F5344CB8AC3E}">
        <p14:creationId xmlns:p14="http://schemas.microsoft.com/office/powerpoint/2010/main" val="17671458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sz="3200" kern="1200" dirty="0" smtClean="0">
                <a:latin typeface="Times New Roman" panose="02020603050405020304" pitchFamily="18" charset="0"/>
                <a:ea typeface="+mj-ea"/>
                <a:cs typeface="+mj-cs"/>
              </a:rPr>
              <a:t>1.9 Typical C Program Development Environment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704347"/>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C systems generally consist of several parts: a program development environment, the language and the C Standard Library.</a:t>
            </a:r>
          </a:p>
          <a:p>
            <a:pPr marL="255651" lvl="0" indent="-255651">
              <a:spcAft>
                <a:spcPct val="0"/>
              </a:spcAft>
              <a:buSzPts val="2400"/>
              <a:tabLst/>
            </a:pPr>
            <a:r>
              <a:rPr lang="en-US" altLang="en-US" sz="2400" kern="1200" dirty="0">
                <a:solidFill>
                  <a:srgbClr val="000000"/>
                </a:solidFill>
                <a:latin typeface="Arial (Body)"/>
                <a:ea typeface="+mn-ea"/>
                <a:cs typeface="+mn-cs"/>
              </a:rPr>
              <a:t>C programs typically go through six phases to be </a:t>
            </a:r>
            <a:r>
              <a:rPr lang="en-US" altLang="en-US" sz="2400" kern="1200" dirty="0" smtClean="0">
                <a:solidFill>
                  <a:srgbClr val="000000"/>
                </a:solidFill>
                <a:latin typeface="Arial (Body)"/>
                <a:ea typeface="+mn-ea"/>
                <a:cs typeface="+mn-cs"/>
              </a:rPr>
              <a:t>executed</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These are: </a:t>
            </a:r>
            <a:r>
              <a:rPr lang="en-US" altLang="en-US" sz="2400" b="1" kern="1200" dirty="0">
                <a:solidFill>
                  <a:srgbClr val="000000"/>
                </a:solidFill>
                <a:latin typeface="Arial (Body)"/>
                <a:ea typeface="+mn-ea"/>
                <a:cs typeface="+mn-cs"/>
              </a:rPr>
              <a:t>edit</a:t>
            </a:r>
            <a:r>
              <a:rPr lang="en-US" altLang="en-US" sz="2400" kern="1200" dirty="0">
                <a:solidFill>
                  <a:srgbClr val="000000"/>
                </a:solidFill>
                <a:latin typeface="Arial (Body)"/>
                <a:ea typeface="+mn-ea"/>
                <a:cs typeface="+mn-cs"/>
              </a:rPr>
              <a:t>, </a:t>
            </a:r>
            <a:r>
              <a:rPr lang="en-US" altLang="en-US" sz="2400" b="1" kern="1200" dirty="0">
                <a:solidFill>
                  <a:srgbClr val="000000"/>
                </a:solidFill>
                <a:latin typeface="Arial (Body)"/>
                <a:ea typeface="+mn-ea"/>
                <a:cs typeface="+mn-cs"/>
              </a:rPr>
              <a:t>preprocess</a:t>
            </a:r>
            <a:r>
              <a:rPr lang="en-US" altLang="en-US" sz="2400" kern="1200" dirty="0">
                <a:solidFill>
                  <a:srgbClr val="000000"/>
                </a:solidFill>
                <a:latin typeface="Arial (Body)"/>
                <a:ea typeface="+mn-ea"/>
                <a:cs typeface="+mn-cs"/>
              </a:rPr>
              <a:t>, </a:t>
            </a:r>
            <a:r>
              <a:rPr lang="en-US" altLang="en-US" sz="2400" b="1" kern="1200" dirty="0">
                <a:solidFill>
                  <a:srgbClr val="000000"/>
                </a:solidFill>
                <a:latin typeface="Arial (Body)"/>
                <a:ea typeface="+mn-ea"/>
                <a:cs typeface="+mn-cs"/>
              </a:rPr>
              <a:t>compile</a:t>
            </a:r>
            <a:r>
              <a:rPr lang="en-US" altLang="en-US" sz="2400" kern="1200" dirty="0">
                <a:solidFill>
                  <a:srgbClr val="000000"/>
                </a:solidFill>
                <a:latin typeface="Arial (Body)"/>
                <a:ea typeface="+mn-ea"/>
                <a:cs typeface="+mn-cs"/>
              </a:rPr>
              <a:t>, </a:t>
            </a:r>
            <a:r>
              <a:rPr lang="en-US" altLang="en-US" sz="2400" b="1" kern="1200" dirty="0">
                <a:solidFill>
                  <a:srgbClr val="000000"/>
                </a:solidFill>
                <a:latin typeface="Arial (Body)"/>
                <a:ea typeface="+mn-ea"/>
                <a:cs typeface="+mn-cs"/>
              </a:rPr>
              <a:t>link</a:t>
            </a:r>
            <a:r>
              <a:rPr lang="en-US" altLang="en-US" sz="2400" kern="1200" dirty="0">
                <a:solidFill>
                  <a:srgbClr val="000000"/>
                </a:solidFill>
                <a:latin typeface="Arial (Body)"/>
                <a:ea typeface="+mn-ea"/>
                <a:cs typeface="+mn-cs"/>
              </a:rPr>
              <a:t>, </a:t>
            </a:r>
            <a:r>
              <a:rPr lang="en-US" altLang="en-US" sz="2400" b="1" kern="1200" dirty="0">
                <a:solidFill>
                  <a:srgbClr val="000000"/>
                </a:solidFill>
                <a:latin typeface="Arial (Body)"/>
                <a:ea typeface="+mn-ea"/>
                <a:cs typeface="+mn-cs"/>
              </a:rPr>
              <a:t>load </a:t>
            </a:r>
            <a:r>
              <a:rPr lang="en-US" altLang="en-US" sz="2400" kern="1200" dirty="0">
                <a:solidFill>
                  <a:srgbClr val="000000"/>
                </a:solidFill>
                <a:latin typeface="Arial (Body)"/>
                <a:ea typeface="+mn-ea"/>
                <a:cs typeface="+mn-cs"/>
              </a:rPr>
              <a:t>and </a:t>
            </a:r>
            <a:r>
              <a:rPr lang="en-US" altLang="en-US" sz="2400" b="1" kern="1200" dirty="0">
                <a:solidFill>
                  <a:srgbClr val="000000"/>
                </a:solidFill>
                <a:latin typeface="Arial (Body)"/>
                <a:ea typeface="+mn-ea"/>
                <a:cs typeface="+mn-cs"/>
              </a:rPr>
              <a:t>execute</a:t>
            </a:r>
            <a:r>
              <a:rPr lang="en-US" altLang="en-US" sz="2400" kern="1200" dirty="0">
                <a:solidFill>
                  <a:srgbClr val="000000"/>
                </a:solidFill>
                <a:latin typeface="Arial (Body)"/>
                <a:ea typeface="+mn-ea"/>
                <a:cs typeface="+mn-cs"/>
              </a:rPr>
              <a:t>.</a:t>
            </a:r>
          </a:p>
          <a:p>
            <a:pPr marL="255651" lvl="0" indent="-255651">
              <a:spcAft>
                <a:spcPct val="0"/>
              </a:spcAft>
              <a:buSzPts val="2400"/>
              <a:tabLst/>
            </a:pPr>
            <a:r>
              <a:rPr lang="en-US" altLang="en-US" sz="2400" kern="1200" dirty="0">
                <a:solidFill>
                  <a:srgbClr val="000000"/>
                </a:solidFill>
                <a:latin typeface="Arial (Body)"/>
                <a:ea typeface="+mn-ea"/>
                <a:cs typeface="+mn-cs"/>
              </a:rPr>
              <a:t>Although </a:t>
            </a:r>
            <a:r>
              <a:rPr lang="en-US" altLang="en-US" sz="2400" b="1" kern="1200" dirty="0">
                <a:solidFill>
                  <a:srgbClr val="000000"/>
                </a:solidFill>
                <a:latin typeface="Arial (Body)"/>
                <a:ea typeface="+mn-ea"/>
                <a:cs typeface="+mn-cs"/>
              </a:rPr>
              <a:t>C How to Program, 7/e </a:t>
            </a:r>
            <a:r>
              <a:rPr lang="en-US" altLang="en-US" sz="2400" kern="1200" dirty="0">
                <a:solidFill>
                  <a:srgbClr val="000000"/>
                </a:solidFill>
                <a:latin typeface="Arial (Body)"/>
                <a:ea typeface="+mn-ea"/>
                <a:cs typeface="+mn-cs"/>
              </a:rPr>
              <a:t>is a generic C textbook (written independently of the details of any particular operating system), we concentrate in this section on a typical Linux-based C system</a:t>
            </a:r>
            <a:r>
              <a:rPr lang="en-US" altLang="en-US" sz="2400" b="1" kern="1200" dirty="0">
                <a:solidFill>
                  <a:srgbClr val="000000"/>
                </a:solidFill>
                <a:latin typeface="Arial (Body)"/>
                <a:ea typeface="+mn-ea"/>
                <a:cs typeface="+mn-cs"/>
              </a:rPr>
              <a:t>.</a:t>
            </a:r>
          </a:p>
        </p:txBody>
      </p:sp>
    </p:spTree>
    <p:extLst>
      <p:ext uri="{BB962C8B-B14F-4D97-AF65-F5344CB8AC3E}">
        <p14:creationId xmlns:p14="http://schemas.microsoft.com/office/powerpoint/2010/main" val="11382896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sz="3200" kern="1200" dirty="0" smtClean="0">
                <a:latin typeface="Times New Roman" panose="02020603050405020304" pitchFamily="18" charset="0"/>
                <a:ea typeface="+mj-ea"/>
                <a:cs typeface="+mj-cs"/>
              </a:rPr>
              <a:t>1.9 Typical C Program Development Environment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414084" cy="3657600"/>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[Note: The programs in this book will run with little or no modification on most current C systems, including Microsoft Windows-based systems.] If you’re not using a Linux system, refer to the manuals for your system or ask your instructor how to accomplish these tasks in your environment.</a:t>
            </a:r>
          </a:p>
          <a:p>
            <a:pPr marL="255651" lvl="0" indent="-255651">
              <a:spcAft>
                <a:spcPct val="0"/>
              </a:spcAft>
              <a:buSzPts val="2400"/>
              <a:tabLst/>
            </a:pPr>
            <a:r>
              <a:rPr lang="en-US" altLang="en-US" sz="2400" kern="1200" dirty="0">
                <a:solidFill>
                  <a:srgbClr val="000000"/>
                </a:solidFill>
                <a:latin typeface="Arial (Body)"/>
                <a:ea typeface="+mn-ea"/>
                <a:cs typeface="+mn-cs"/>
              </a:rPr>
              <a:t>Check out our C Resource Center at </a:t>
            </a:r>
            <a:r>
              <a:rPr lang="pl-PL" altLang="en-US" sz="2400" kern="1200" dirty="0" smtClean="0">
                <a:solidFill>
                  <a:srgbClr val="000000"/>
                </a:solidFill>
                <a:latin typeface="Consolas" panose="020B0609020204030204" pitchFamily="49" charset="0"/>
                <a:ea typeface="+mn-ea"/>
                <a:cs typeface="+mn-cs"/>
                <a:hlinkClick r:id="rId2" tooltip="http://www.deitel.com/ResourceCenters/Programming/C/tabid/199/Default.aspx"/>
              </a:rPr>
              <a:t>www.deitel.com/C</a:t>
            </a:r>
            <a:r>
              <a:rPr lang="pl-PL" altLang="en-US" sz="24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Arial (Body)"/>
                <a:ea typeface="+mn-ea"/>
                <a:cs typeface="+mn-cs"/>
              </a:rPr>
              <a:t>to </a:t>
            </a:r>
            <a:r>
              <a:rPr lang="en-US" altLang="en-US" sz="2400" kern="1200" dirty="0">
                <a:solidFill>
                  <a:srgbClr val="000000"/>
                </a:solidFill>
                <a:latin typeface="Arial (Body)"/>
                <a:ea typeface="+mn-ea"/>
                <a:cs typeface="+mn-cs"/>
              </a:rPr>
              <a:t>locate “getting started” tutorials for popular C compilers and development </a:t>
            </a:r>
            <a:r>
              <a:rPr lang="en-US" altLang="en-US" sz="2400" kern="1200" dirty="0" smtClean="0">
                <a:solidFill>
                  <a:srgbClr val="000000"/>
                </a:solidFill>
                <a:latin typeface="Arial (Body)"/>
                <a:ea typeface="+mn-ea"/>
                <a:cs typeface="+mn-cs"/>
              </a:rPr>
              <a:t>environments.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0182706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1.9 Phase 1: Creating a Program</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740965"/>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Phase 1 consists of editing a file.</a:t>
            </a:r>
          </a:p>
          <a:p>
            <a:pPr marL="255651" lvl="0" indent="-255651">
              <a:spcAft>
                <a:spcPct val="0"/>
              </a:spcAft>
              <a:buSzPts val="2400"/>
              <a:tabLst/>
            </a:pPr>
            <a:r>
              <a:rPr lang="en-US" altLang="en-US" sz="2200" kern="1200" dirty="0">
                <a:solidFill>
                  <a:srgbClr val="000000"/>
                </a:solidFill>
                <a:latin typeface="Arial (Body)"/>
                <a:ea typeface="+mn-ea"/>
                <a:cs typeface="+mn-cs"/>
              </a:rPr>
              <a:t>This is accomplished with an </a:t>
            </a:r>
            <a:r>
              <a:rPr lang="en-US" altLang="en-US" sz="2200" b="1" kern="1200" dirty="0">
                <a:solidFill>
                  <a:srgbClr val="000000"/>
                </a:solidFill>
                <a:latin typeface="Arial (Body)"/>
                <a:ea typeface="+mn-ea"/>
                <a:cs typeface="+mn-cs"/>
              </a:rPr>
              <a:t>editor program</a:t>
            </a:r>
            <a:r>
              <a:rPr lang="en-US" altLang="en-US" sz="2200" kern="1200" dirty="0">
                <a:solidFill>
                  <a:srgbClr val="000000"/>
                </a:solidFill>
                <a:latin typeface="Arial (Body)"/>
                <a:ea typeface="+mn-ea"/>
                <a:cs typeface="+mn-cs"/>
              </a:rPr>
              <a:t>.</a:t>
            </a:r>
          </a:p>
          <a:p>
            <a:pPr marL="255651" lvl="0" indent="-255651">
              <a:spcAft>
                <a:spcPct val="0"/>
              </a:spcAft>
              <a:buSzPts val="2400"/>
              <a:tabLst/>
            </a:pPr>
            <a:r>
              <a:rPr lang="en-US" altLang="en-US" sz="2200" kern="1200" dirty="0">
                <a:solidFill>
                  <a:srgbClr val="000000"/>
                </a:solidFill>
                <a:latin typeface="Arial (Body)"/>
                <a:ea typeface="+mn-ea"/>
                <a:cs typeface="+mn-cs"/>
              </a:rPr>
              <a:t>Two editors widely used on Linux systems are </a:t>
            </a:r>
            <a:r>
              <a:rPr lang="en-US" altLang="en-US" sz="2200" kern="1200" dirty="0">
                <a:solidFill>
                  <a:srgbClr val="000000"/>
                </a:solidFill>
                <a:latin typeface="Consolas" panose="020B0609020204030204" pitchFamily="49" charset="0"/>
                <a:ea typeface="+mn-ea"/>
                <a:cs typeface="+mn-cs"/>
              </a:rPr>
              <a:t>vi</a:t>
            </a:r>
            <a:r>
              <a:rPr lang="en-US" altLang="en-US" sz="2200" kern="1200" dirty="0">
                <a:solidFill>
                  <a:srgbClr val="000000"/>
                </a:solidFill>
                <a:latin typeface="Calibri" panose="020F0502020204030204" pitchFamily="34" charset="0"/>
                <a:ea typeface="+mn-ea"/>
                <a:cs typeface="+mn-cs"/>
              </a:rPr>
              <a:t> </a:t>
            </a:r>
            <a:r>
              <a:rPr lang="en-US" altLang="en-US" sz="2200" kern="1200" dirty="0">
                <a:solidFill>
                  <a:srgbClr val="000000"/>
                </a:solidFill>
                <a:latin typeface="Arial (Body)"/>
                <a:ea typeface="+mn-ea"/>
                <a:cs typeface="+mn-cs"/>
              </a:rPr>
              <a:t>and </a:t>
            </a:r>
            <a:r>
              <a:rPr lang="en-US" altLang="en-US" sz="2200" kern="1200" dirty="0">
                <a:solidFill>
                  <a:srgbClr val="000000"/>
                </a:solidFill>
                <a:latin typeface="Consolas" panose="020B0609020204030204" pitchFamily="49" charset="0"/>
                <a:ea typeface="+mn-ea"/>
                <a:cs typeface="+mn-cs"/>
              </a:rPr>
              <a:t>emacs</a:t>
            </a:r>
            <a:r>
              <a:rPr lang="en-US" altLang="en-US" sz="2200" kern="1200" dirty="0">
                <a:solidFill>
                  <a:srgbClr val="000000"/>
                </a:solidFill>
                <a:latin typeface="Arial (Body)"/>
                <a:ea typeface="+mn-ea"/>
                <a:cs typeface="+mn-cs"/>
              </a:rPr>
              <a:t>.</a:t>
            </a:r>
          </a:p>
          <a:p>
            <a:pPr marL="255651" lvl="0" indent="-255651">
              <a:spcAft>
                <a:spcPct val="0"/>
              </a:spcAft>
              <a:buSzPts val="2400"/>
              <a:tabLst/>
            </a:pPr>
            <a:r>
              <a:rPr lang="en-US" altLang="en-US" sz="2200" kern="1200" dirty="0">
                <a:solidFill>
                  <a:srgbClr val="000000"/>
                </a:solidFill>
                <a:latin typeface="Arial (Body)"/>
                <a:ea typeface="+mn-ea"/>
                <a:cs typeface="+mn-cs"/>
              </a:rPr>
              <a:t>Software packages for the </a:t>
            </a:r>
            <a:r>
              <a:rPr lang="en-US" altLang="en-US" sz="2200" kern="1200" dirty="0" smtClean="0">
                <a:solidFill>
                  <a:srgbClr val="000000"/>
                </a:solidFill>
                <a:latin typeface="Arial (Body)"/>
                <a:ea typeface="+mn-ea"/>
                <a:cs typeface="+mn-cs"/>
              </a:rPr>
              <a:t>C/C++ </a:t>
            </a:r>
            <a:r>
              <a:rPr lang="en-US" altLang="en-US" sz="2200" kern="1200" dirty="0">
                <a:solidFill>
                  <a:srgbClr val="000000"/>
                </a:solidFill>
                <a:latin typeface="Arial (Body)"/>
                <a:ea typeface="+mn-ea"/>
                <a:cs typeface="+mn-cs"/>
              </a:rPr>
              <a:t>integrated program development environments such as Eclipse and Microsoft Visual Studio have editors that are integrated into the programming environment.</a:t>
            </a:r>
          </a:p>
          <a:p>
            <a:pPr marL="255651" lvl="0" indent="-255651">
              <a:spcAft>
                <a:spcPct val="0"/>
              </a:spcAft>
              <a:buSzPts val="2400"/>
              <a:tabLst/>
            </a:pPr>
            <a:r>
              <a:rPr lang="en-US" altLang="en-US" sz="2200" kern="1200" dirty="0">
                <a:solidFill>
                  <a:srgbClr val="000000"/>
                </a:solidFill>
                <a:latin typeface="Arial (Body)"/>
                <a:ea typeface="+mn-ea"/>
                <a:cs typeface="+mn-cs"/>
              </a:rPr>
              <a:t>You type a C program with the editor, make corrections if necessary, then store the program on a secondary storage device such as a hard disk.</a:t>
            </a:r>
          </a:p>
          <a:p>
            <a:pPr marL="255651" lvl="0" indent="-255651">
              <a:spcAft>
                <a:spcPct val="0"/>
              </a:spcAft>
              <a:buSzPts val="2400"/>
              <a:tabLst/>
            </a:pPr>
            <a:r>
              <a:rPr lang="en-US" altLang="en-US" sz="2200" kern="1200" dirty="0">
                <a:solidFill>
                  <a:srgbClr val="000000"/>
                </a:solidFill>
                <a:latin typeface="Arial (Body)"/>
                <a:ea typeface="+mn-ea"/>
                <a:cs typeface="+mn-cs"/>
              </a:rPr>
              <a:t>C program file names should end with the </a:t>
            </a:r>
            <a:r>
              <a:rPr lang="en-US" altLang="en-US" sz="2200" kern="1200" dirty="0">
                <a:solidFill>
                  <a:srgbClr val="000000"/>
                </a:solidFill>
                <a:latin typeface="Consolas" panose="020B0609020204030204" pitchFamily="49" charset="0"/>
                <a:ea typeface="+mn-ea"/>
                <a:cs typeface="+mn-cs"/>
              </a:rPr>
              <a:t>.c</a:t>
            </a:r>
            <a:r>
              <a:rPr lang="en-US" altLang="en-US" sz="2200" kern="1200" dirty="0">
                <a:solidFill>
                  <a:srgbClr val="000000"/>
                </a:solidFill>
                <a:latin typeface="Calibri" panose="020F0502020204030204" pitchFamily="34" charset="0"/>
                <a:ea typeface="+mn-ea"/>
                <a:cs typeface="+mn-cs"/>
              </a:rPr>
              <a:t> </a:t>
            </a:r>
            <a:r>
              <a:rPr lang="en-US" altLang="en-US" sz="2200" kern="1200" dirty="0">
                <a:solidFill>
                  <a:srgbClr val="000000"/>
                </a:solidFill>
                <a:latin typeface="Arial (Body)"/>
                <a:ea typeface="+mn-ea"/>
                <a:cs typeface="+mn-cs"/>
              </a:rPr>
              <a:t>extension.</a:t>
            </a:r>
          </a:p>
        </p:txBody>
      </p:sp>
    </p:spTree>
    <p:extLst>
      <p:ext uri="{BB962C8B-B14F-4D97-AF65-F5344CB8AC3E}">
        <p14:creationId xmlns:p14="http://schemas.microsoft.com/office/powerpoint/2010/main" val="16361137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sz="3200" kern="1200" dirty="0" smtClean="0">
                <a:latin typeface="Times New Roman" panose="02020603050405020304" pitchFamily="18" charset="0"/>
                <a:ea typeface="+mj-ea"/>
                <a:cs typeface="+mj-cs"/>
              </a:rPr>
              <a:t>1.9 Phases 2 and 3: Preprocessing and Compiling a C Program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61452"/>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In Phase 2, the you give the command to </a:t>
            </a:r>
            <a:r>
              <a:rPr lang="en-US" altLang="en-US" sz="2400" b="1" kern="1200" dirty="0">
                <a:solidFill>
                  <a:srgbClr val="000000"/>
                </a:solidFill>
                <a:latin typeface="Arial (Body)"/>
                <a:ea typeface="+mn-ea"/>
                <a:cs typeface="+mn-cs"/>
              </a:rPr>
              <a:t>compile </a:t>
            </a:r>
            <a:r>
              <a:rPr lang="en-US" altLang="en-US" sz="2400" kern="1200" dirty="0">
                <a:solidFill>
                  <a:srgbClr val="000000"/>
                </a:solidFill>
                <a:latin typeface="Arial (Body)"/>
                <a:ea typeface="+mn-ea"/>
                <a:cs typeface="+mn-cs"/>
              </a:rPr>
              <a:t>the program.</a:t>
            </a:r>
          </a:p>
          <a:p>
            <a:pPr marL="255651" lvl="0" indent="-255651">
              <a:spcAft>
                <a:spcPct val="0"/>
              </a:spcAft>
              <a:buSzPts val="2400"/>
              <a:tabLst/>
            </a:pPr>
            <a:r>
              <a:rPr lang="en-US" altLang="en-US" sz="2400" kern="1200" dirty="0">
                <a:solidFill>
                  <a:srgbClr val="000000"/>
                </a:solidFill>
                <a:latin typeface="Arial (Body)"/>
                <a:ea typeface="+mn-ea"/>
                <a:cs typeface="+mn-cs"/>
              </a:rPr>
              <a:t>The compiler translates the C program into machine language-code (also referred to as </a:t>
            </a:r>
            <a:r>
              <a:rPr lang="en-US" altLang="en-US" sz="2400" b="1" kern="1200" dirty="0">
                <a:solidFill>
                  <a:srgbClr val="000000"/>
                </a:solidFill>
                <a:latin typeface="Arial (Body)"/>
                <a:ea typeface="+mn-ea"/>
                <a:cs typeface="+mn-cs"/>
              </a:rPr>
              <a:t>object code</a:t>
            </a:r>
            <a:r>
              <a:rPr lang="en-US" altLang="en-US" sz="2400" kern="1200" dirty="0">
                <a:solidFill>
                  <a:srgbClr val="000000"/>
                </a:solidFill>
                <a:latin typeface="Arial (Body)"/>
                <a:ea typeface="+mn-ea"/>
                <a:cs typeface="+mn-cs"/>
              </a:rPr>
              <a:t>).</a:t>
            </a:r>
          </a:p>
          <a:p>
            <a:pPr marL="255651" lvl="0" indent="-255651">
              <a:spcAft>
                <a:spcPct val="0"/>
              </a:spcAft>
              <a:buSzPts val="2400"/>
              <a:tabLst/>
            </a:pPr>
            <a:r>
              <a:rPr lang="en-US" altLang="en-US" sz="2400" kern="1200" dirty="0">
                <a:solidFill>
                  <a:srgbClr val="000000"/>
                </a:solidFill>
                <a:latin typeface="Arial (Body)"/>
                <a:ea typeface="+mn-ea"/>
                <a:cs typeface="+mn-cs"/>
              </a:rPr>
              <a:t>In a C system, a </a:t>
            </a:r>
            <a:r>
              <a:rPr lang="en-US" altLang="en-US" sz="2400" b="1" kern="1200" dirty="0">
                <a:solidFill>
                  <a:srgbClr val="000000"/>
                </a:solidFill>
                <a:latin typeface="Arial (Body)"/>
                <a:ea typeface="+mn-ea"/>
                <a:cs typeface="+mn-cs"/>
              </a:rPr>
              <a:t>preprocessor </a:t>
            </a:r>
            <a:r>
              <a:rPr lang="en-US" altLang="en-US" sz="2400" kern="1200" dirty="0">
                <a:solidFill>
                  <a:srgbClr val="000000"/>
                </a:solidFill>
                <a:latin typeface="Arial (Body)"/>
                <a:ea typeface="+mn-ea"/>
                <a:cs typeface="+mn-cs"/>
              </a:rPr>
              <a:t>program executes automatically before the compiler’s translation phase begins.</a:t>
            </a:r>
          </a:p>
          <a:p>
            <a:pPr marL="255651" lvl="0" indent="-255651">
              <a:spcAft>
                <a:spcPct val="0"/>
              </a:spcAft>
              <a:buSzPts val="2400"/>
              <a:tabLst/>
            </a:pPr>
            <a:r>
              <a:rPr lang="en-US" altLang="en-US" sz="2400" kern="1200" dirty="0">
                <a:solidFill>
                  <a:srgbClr val="000000"/>
                </a:solidFill>
                <a:latin typeface="Arial (Body)"/>
                <a:ea typeface="+mn-ea"/>
                <a:cs typeface="+mn-cs"/>
              </a:rPr>
              <a:t>The </a:t>
            </a:r>
            <a:r>
              <a:rPr lang="en-US" altLang="en-US" sz="2400" b="1" kern="1200" dirty="0">
                <a:solidFill>
                  <a:srgbClr val="000000"/>
                </a:solidFill>
                <a:latin typeface="Arial (Body)"/>
                <a:ea typeface="+mn-ea"/>
                <a:cs typeface="+mn-cs"/>
              </a:rPr>
              <a:t>C preprocessor </a:t>
            </a:r>
            <a:r>
              <a:rPr lang="en-US" altLang="en-US" sz="2400" kern="1200" dirty="0">
                <a:solidFill>
                  <a:srgbClr val="000000"/>
                </a:solidFill>
                <a:latin typeface="Arial (Body)"/>
                <a:ea typeface="+mn-ea"/>
                <a:cs typeface="+mn-cs"/>
              </a:rPr>
              <a:t>obeys special commands called </a:t>
            </a:r>
            <a:r>
              <a:rPr lang="en-US" altLang="en-US" sz="2400" b="1" kern="1200" dirty="0">
                <a:solidFill>
                  <a:srgbClr val="000000"/>
                </a:solidFill>
                <a:latin typeface="Arial (Body)"/>
                <a:ea typeface="+mn-ea"/>
                <a:cs typeface="+mn-cs"/>
              </a:rPr>
              <a:t>preprocessor directives</a:t>
            </a:r>
            <a:r>
              <a:rPr lang="en-US" altLang="en-US" sz="2400" kern="1200" dirty="0">
                <a:solidFill>
                  <a:srgbClr val="000000"/>
                </a:solidFill>
                <a:latin typeface="Arial (Body)"/>
                <a:ea typeface="+mn-ea"/>
                <a:cs typeface="+mn-cs"/>
              </a:rPr>
              <a:t>, which indicate that certain manipulations are to be performed on the program before compilation.</a:t>
            </a:r>
          </a:p>
        </p:txBody>
      </p:sp>
    </p:spTree>
    <p:extLst>
      <p:ext uri="{BB962C8B-B14F-4D97-AF65-F5344CB8AC3E}">
        <p14:creationId xmlns:p14="http://schemas.microsoft.com/office/powerpoint/2010/main" val="11452310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sz="3200" kern="1200" dirty="0" smtClean="0">
                <a:latin typeface="Times New Roman" panose="02020603050405020304" pitchFamily="18" charset="0"/>
                <a:ea typeface="+mj-ea"/>
                <a:cs typeface="+mj-cs"/>
              </a:rPr>
              <a:t>1.9 Phases 2 and 3: Preprocessing and Compiling a C Program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09744"/>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mn-lt"/>
                <a:ea typeface="+mn-ea"/>
                <a:cs typeface="+mn-cs"/>
              </a:rPr>
              <a:t>These manipulations usually consist of including other files in the file to be compiled and performing various text replacements.</a:t>
            </a:r>
          </a:p>
          <a:p>
            <a:pPr marL="255651" lvl="0" indent="-255651">
              <a:spcAft>
                <a:spcPct val="0"/>
              </a:spcAft>
              <a:buSzPts val="2400"/>
              <a:tabLst/>
            </a:pPr>
            <a:r>
              <a:rPr lang="en-US" altLang="en-US" sz="2200" kern="1200" dirty="0">
                <a:solidFill>
                  <a:srgbClr val="000000"/>
                </a:solidFill>
                <a:latin typeface="+mn-lt"/>
                <a:ea typeface="+mn-ea"/>
                <a:cs typeface="+mn-cs"/>
              </a:rPr>
              <a:t>The most common preprocessor directives are discussed in the early chapters; a detailed discussion of preprocessor features appears in Chapter 13.</a:t>
            </a:r>
          </a:p>
          <a:p>
            <a:pPr marL="255651" lvl="0" indent="-255651">
              <a:spcAft>
                <a:spcPct val="0"/>
              </a:spcAft>
              <a:buSzPts val="2400"/>
              <a:tabLst/>
            </a:pPr>
            <a:r>
              <a:rPr lang="en-US" altLang="en-US" sz="2200" kern="1200" dirty="0">
                <a:solidFill>
                  <a:srgbClr val="000000"/>
                </a:solidFill>
                <a:latin typeface="+mn-lt"/>
                <a:ea typeface="+mn-ea"/>
                <a:cs typeface="+mn-cs"/>
              </a:rPr>
              <a:t>In Phase 3, the compiler translates the C program into machine-language code.</a:t>
            </a:r>
          </a:p>
          <a:p>
            <a:pPr marL="255651" lvl="0" indent="-255651">
              <a:spcAft>
                <a:spcPct val="0"/>
              </a:spcAft>
              <a:buSzPts val="2400"/>
              <a:tabLst/>
            </a:pPr>
            <a:r>
              <a:rPr lang="en-US" altLang="en-US" sz="2200" kern="1200" dirty="0">
                <a:solidFill>
                  <a:srgbClr val="000000"/>
                </a:solidFill>
                <a:latin typeface="+mn-lt"/>
                <a:ea typeface="+mn-ea"/>
                <a:cs typeface="+mn-cs"/>
              </a:rPr>
              <a:t>A </a:t>
            </a:r>
            <a:r>
              <a:rPr lang="en-US" altLang="en-US" sz="2200" b="1" kern="1200" dirty="0">
                <a:solidFill>
                  <a:srgbClr val="000000"/>
                </a:solidFill>
                <a:latin typeface="+mn-lt"/>
                <a:ea typeface="+mn-ea"/>
                <a:cs typeface="+mn-cs"/>
              </a:rPr>
              <a:t>syntax error </a:t>
            </a:r>
            <a:r>
              <a:rPr lang="en-US" altLang="en-US" sz="2200" kern="1200" dirty="0">
                <a:solidFill>
                  <a:srgbClr val="000000"/>
                </a:solidFill>
                <a:latin typeface="+mn-lt"/>
                <a:ea typeface="+mn-ea"/>
                <a:cs typeface="+mn-cs"/>
              </a:rPr>
              <a:t>occurs when the compiler cannot recognize a statement because it violates the rules of the language.</a:t>
            </a:r>
          </a:p>
          <a:p>
            <a:pPr marL="255651" lvl="0" indent="-255651">
              <a:spcAft>
                <a:spcPct val="0"/>
              </a:spcAft>
              <a:buSzPts val="2400"/>
              <a:tabLst/>
            </a:pPr>
            <a:r>
              <a:rPr lang="en-US" altLang="en-US" sz="2200" kern="1200" dirty="0">
                <a:solidFill>
                  <a:srgbClr val="000000"/>
                </a:solidFill>
                <a:latin typeface="+mn-lt"/>
                <a:ea typeface="+mn-ea"/>
                <a:cs typeface="+mn-cs"/>
              </a:rPr>
              <a:t>Syntax errors are also called </a:t>
            </a:r>
            <a:r>
              <a:rPr lang="en-US" altLang="en-US" sz="2200" b="1" kern="1200" dirty="0">
                <a:solidFill>
                  <a:srgbClr val="000000"/>
                </a:solidFill>
                <a:latin typeface="+mn-lt"/>
                <a:ea typeface="+mn-ea"/>
                <a:cs typeface="+mn-cs"/>
              </a:rPr>
              <a:t>compile errors</a:t>
            </a:r>
            <a:r>
              <a:rPr lang="en-US" altLang="en-US" sz="2200" kern="1200" dirty="0">
                <a:solidFill>
                  <a:srgbClr val="000000"/>
                </a:solidFill>
                <a:latin typeface="+mn-lt"/>
                <a:ea typeface="+mn-ea"/>
                <a:cs typeface="+mn-cs"/>
              </a:rPr>
              <a:t>, or </a:t>
            </a:r>
            <a:r>
              <a:rPr lang="en-US" altLang="en-US" sz="2200" b="1" kern="1200" dirty="0">
                <a:solidFill>
                  <a:srgbClr val="000000"/>
                </a:solidFill>
                <a:latin typeface="+mn-lt"/>
                <a:ea typeface="+mn-ea"/>
                <a:cs typeface="+mn-cs"/>
              </a:rPr>
              <a:t>compile-time errors</a:t>
            </a:r>
            <a:r>
              <a:rPr lang="en-US" altLang="en-US" sz="2200" kern="1200" dirty="0">
                <a:solidFill>
                  <a:srgbClr val="000000"/>
                </a:solidFill>
                <a:latin typeface="+mn-lt"/>
                <a:ea typeface="+mn-ea"/>
                <a:cs typeface="+mn-cs"/>
              </a:rPr>
              <a:t>.</a:t>
            </a:r>
          </a:p>
        </p:txBody>
      </p:sp>
    </p:spTree>
    <p:extLst>
      <p:ext uri="{BB962C8B-B14F-4D97-AF65-F5344CB8AC3E}">
        <p14:creationId xmlns:p14="http://schemas.microsoft.com/office/powerpoint/2010/main" val="11310308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1.6 </a:t>
            </a:r>
            <a:r>
              <a:rPr lang="en-US" dirty="0" smtClean="0"/>
              <a:t>Typical </a:t>
            </a:r>
            <a:r>
              <a:rPr lang="en-US" dirty="0"/>
              <a:t>C Development </a:t>
            </a:r>
            <a:r>
              <a:rPr lang="en-US" dirty="0" smtClean="0"/>
              <a:t>Environment </a:t>
            </a:r>
            <a:r>
              <a:rPr lang="en-US" sz="2000" b="0" dirty="0" smtClean="0"/>
              <a:t>(1 of 2)</a:t>
            </a:r>
            <a:endParaRPr lang="en-US" sz="2000" b="0" dirty="0"/>
          </a:p>
        </p:txBody>
      </p:sp>
      <p:pic>
        <p:nvPicPr>
          <p:cNvPr id="7" name="Picture 6" descr="A diagram depicting 4 phases of a C program development environment. The 4 phases are listed as follows from top to bottom. phase 1, editor. phase 2, preprocessor. phase 3, compiler. phase 4, linker. The aspects of each phase are as follows. Phase 1, A programmer creates a program in the editor and stores it on disk. Phase 2, the preprocessor program processes the code. Phase 3, the compiler creates object code and stores it on disk. Phase 4, the linker links the object code with the libraries, creates an executable file and stores it on disk.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15" y="1719375"/>
            <a:ext cx="6574970" cy="4394604"/>
          </a:xfrm>
          <a:prstGeom prst="rect">
            <a:avLst/>
          </a:prstGeom>
        </p:spPr>
      </p:pic>
    </p:spTree>
    <p:extLst>
      <p:ext uri="{BB962C8B-B14F-4D97-AF65-F5344CB8AC3E}">
        <p14:creationId xmlns:p14="http://schemas.microsoft.com/office/powerpoint/2010/main" val="6750885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1.6 Typical C Development Environment </a:t>
            </a:r>
            <a:r>
              <a:rPr lang="en-US" sz="2000" b="0" dirty="0" smtClean="0"/>
              <a:t>(2 </a:t>
            </a:r>
            <a:r>
              <a:rPr lang="en-US" sz="2000" b="0" dirty="0"/>
              <a:t>of 2)</a:t>
            </a:r>
            <a:endParaRPr lang="en-US" dirty="0"/>
          </a:p>
        </p:txBody>
      </p:sp>
      <p:pic>
        <p:nvPicPr>
          <p:cNvPr id="7" name="Picture 6" descr="Phases diagram continued. A diagram depicting 2 phases of a C program development environment. The 2 phases are listed as follows from top to the bottom. Loader, Phase 5 and C P U phase 6. The aspects of each phase are as follows. phase 5, the loader puts the program in primary memory. Phase 6, the C P U takes each instruction from primary memory and executes it, possibly storing new data values as the program execute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708" y="1576536"/>
            <a:ext cx="4578584" cy="4668360"/>
          </a:xfrm>
          <a:prstGeom prst="rect">
            <a:avLst/>
          </a:prstGeom>
        </p:spPr>
      </p:pic>
    </p:spTree>
    <p:extLst>
      <p:ext uri="{BB962C8B-B14F-4D97-AF65-F5344CB8AC3E}">
        <p14:creationId xmlns:p14="http://schemas.microsoft.com/office/powerpoint/2010/main" val="3438435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1.9 Phase 4: Linking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31843"/>
          </a:xfrm>
        </p:spPr>
        <p:txBody>
          <a:bodyPr wrap="square" lIns="91425" tIns="91425" rIns="91425" bIns="91425">
            <a:noAutofit/>
          </a:bodyPr>
          <a:lstStyle/>
          <a:p>
            <a:pPr marL="255651" lvl="0" indent="-255651">
              <a:spcAft>
                <a:spcPct val="0"/>
              </a:spcAft>
              <a:buSzPts val="2400"/>
              <a:tabLst/>
            </a:pPr>
            <a:r>
              <a:rPr lang="en-US" altLang="en-US" sz="2000" kern="1200" dirty="0">
                <a:solidFill>
                  <a:srgbClr val="000000"/>
                </a:solidFill>
                <a:latin typeface="Arial (Body)"/>
                <a:ea typeface="+mn-ea"/>
                <a:cs typeface="+mn-cs"/>
              </a:rPr>
              <a:t>The next phase is called </a:t>
            </a:r>
            <a:r>
              <a:rPr lang="en-US" altLang="en-US" sz="2000" b="1" kern="1200" dirty="0">
                <a:solidFill>
                  <a:srgbClr val="000000"/>
                </a:solidFill>
                <a:latin typeface="Arial (Body)"/>
                <a:ea typeface="+mn-ea"/>
                <a:cs typeface="+mn-cs"/>
              </a:rPr>
              <a:t>linking</a:t>
            </a:r>
            <a:r>
              <a:rPr lang="en-US" altLang="en-US" sz="2000" kern="1200" dirty="0">
                <a:solidFill>
                  <a:srgbClr val="000000"/>
                </a:solidFill>
                <a:latin typeface="Arial (Body)"/>
                <a:ea typeface="+mn-ea"/>
                <a:cs typeface="+mn-cs"/>
              </a:rPr>
              <a:t>.</a:t>
            </a:r>
          </a:p>
          <a:p>
            <a:pPr marL="255651" lvl="0" indent="-255651">
              <a:spcAft>
                <a:spcPct val="0"/>
              </a:spcAft>
              <a:buSzPts val="2400"/>
              <a:tabLst/>
            </a:pPr>
            <a:r>
              <a:rPr lang="en-US" altLang="en-US" sz="2000" kern="1200" dirty="0">
                <a:solidFill>
                  <a:srgbClr val="000000"/>
                </a:solidFill>
                <a:latin typeface="Arial (Body)"/>
                <a:ea typeface="+mn-ea"/>
                <a:cs typeface="+mn-cs"/>
              </a:rPr>
              <a:t>C programs typically contain references to functions defined elsewhere, such as in the standard libraries or in the private libraries of groups of programmers working on a particular project.</a:t>
            </a:r>
          </a:p>
          <a:p>
            <a:pPr marL="255651" lvl="0" indent="-255651">
              <a:spcAft>
                <a:spcPct val="0"/>
              </a:spcAft>
              <a:buSzPts val="2400"/>
              <a:tabLst/>
            </a:pPr>
            <a:r>
              <a:rPr lang="en-US" altLang="en-US" sz="2000" kern="1200" dirty="0">
                <a:solidFill>
                  <a:srgbClr val="000000"/>
                </a:solidFill>
                <a:latin typeface="Arial (Body)"/>
                <a:ea typeface="+mn-ea"/>
                <a:cs typeface="+mn-cs"/>
              </a:rPr>
              <a:t>The object code produced by the C compiler typically contains “holes” due to these missing parts.</a:t>
            </a:r>
          </a:p>
          <a:p>
            <a:pPr marL="255651" lvl="0" indent="-255651">
              <a:spcAft>
                <a:spcPct val="0"/>
              </a:spcAft>
              <a:buSzPts val="2400"/>
              <a:tabLst/>
            </a:pPr>
            <a:r>
              <a:rPr lang="en-US" altLang="en-US" sz="2000" kern="1200" dirty="0">
                <a:solidFill>
                  <a:srgbClr val="000000"/>
                </a:solidFill>
                <a:latin typeface="Arial (Body)"/>
                <a:ea typeface="+mn-ea"/>
                <a:cs typeface="+mn-cs"/>
              </a:rPr>
              <a:t>A </a:t>
            </a:r>
            <a:r>
              <a:rPr lang="en-US" altLang="en-US" sz="2000" b="1" kern="1200" dirty="0">
                <a:solidFill>
                  <a:srgbClr val="000000"/>
                </a:solidFill>
                <a:latin typeface="Arial (Body)"/>
                <a:ea typeface="+mn-ea"/>
                <a:cs typeface="+mn-cs"/>
              </a:rPr>
              <a:t>linker </a:t>
            </a:r>
            <a:r>
              <a:rPr lang="en-US" altLang="en-US" sz="2000" kern="1200" dirty="0">
                <a:solidFill>
                  <a:srgbClr val="000000"/>
                </a:solidFill>
                <a:latin typeface="Arial (Body)"/>
                <a:ea typeface="+mn-ea"/>
                <a:cs typeface="+mn-cs"/>
              </a:rPr>
              <a:t>links the object code with the code for the missing functions to produce an </a:t>
            </a:r>
            <a:r>
              <a:rPr lang="en-US" altLang="en-US" sz="2000" b="1" kern="1200" dirty="0">
                <a:solidFill>
                  <a:srgbClr val="000000"/>
                </a:solidFill>
                <a:latin typeface="Arial (Body)"/>
                <a:ea typeface="+mn-ea"/>
                <a:cs typeface="+mn-cs"/>
              </a:rPr>
              <a:t>executable image </a:t>
            </a:r>
            <a:r>
              <a:rPr lang="en-US" altLang="en-US" sz="2000" kern="1200" dirty="0">
                <a:solidFill>
                  <a:srgbClr val="000000"/>
                </a:solidFill>
                <a:latin typeface="Arial (Body)"/>
                <a:ea typeface="+mn-ea"/>
                <a:cs typeface="+mn-cs"/>
              </a:rPr>
              <a:t>(with no missing pieces).</a:t>
            </a:r>
          </a:p>
          <a:p>
            <a:pPr marL="255651" lvl="0" indent="-255651">
              <a:spcAft>
                <a:spcPct val="0"/>
              </a:spcAft>
              <a:buSzPts val="2400"/>
              <a:tabLst/>
            </a:pPr>
            <a:r>
              <a:rPr lang="en-US" altLang="en-US" sz="2000" kern="1200" dirty="0">
                <a:solidFill>
                  <a:srgbClr val="000000"/>
                </a:solidFill>
                <a:latin typeface="Arial (Body)"/>
                <a:ea typeface="+mn-ea"/>
                <a:cs typeface="+mn-cs"/>
              </a:rPr>
              <a:t>On a typical Linux system, the command to compile and link a program is called </a:t>
            </a:r>
            <a:r>
              <a:rPr lang="en-US" altLang="en-US" sz="2000" b="1" kern="1200" dirty="0" smtClean="0">
                <a:solidFill>
                  <a:srgbClr val="000000"/>
                </a:solidFill>
                <a:latin typeface="Consolas" panose="020B0609020204030204" pitchFamily="49" charset="0"/>
                <a:ea typeface="+mn-ea"/>
                <a:cs typeface="+mn-cs"/>
              </a:rPr>
              <a:t>g</a:t>
            </a:r>
            <a:r>
              <a:rPr lang="en-US" altLang="en-US" sz="100" b="1" kern="1200" dirty="0" smtClean="0">
                <a:solidFill>
                  <a:srgbClr val="000000"/>
                </a:solidFill>
                <a:latin typeface="Consolas" panose="020B0609020204030204" pitchFamily="49" charset="0"/>
                <a:ea typeface="+mn-ea"/>
                <a:cs typeface="+mn-cs"/>
              </a:rPr>
              <a:t> </a:t>
            </a:r>
            <a:r>
              <a:rPr lang="en-US" altLang="en-US" sz="2000" b="1" kern="1200" dirty="0" smtClean="0">
                <a:solidFill>
                  <a:srgbClr val="000000"/>
                </a:solidFill>
                <a:latin typeface="Consolas" panose="020B0609020204030204" pitchFamily="49" charset="0"/>
                <a:ea typeface="+mn-ea"/>
                <a:cs typeface="+mn-cs"/>
              </a:rPr>
              <a:t>c</a:t>
            </a:r>
            <a:r>
              <a:rPr lang="en-US" altLang="en-US" sz="100" b="1" kern="1200" dirty="0" smtClean="0">
                <a:solidFill>
                  <a:srgbClr val="000000"/>
                </a:solidFill>
                <a:latin typeface="Consolas" panose="020B0609020204030204" pitchFamily="49" charset="0"/>
                <a:ea typeface="+mn-ea"/>
                <a:cs typeface="+mn-cs"/>
              </a:rPr>
              <a:t> </a:t>
            </a:r>
            <a:r>
              <a:rPr lang="en-US" altLang="en-US" sz="2000" b="1" kern="1200" dirty="0" smtClean="0">
                <a:solidFill>
                  <a:srgbClr val="000000"/>
                </a:solidFill>
                <a:latin typeface="Consolas" panose="020B0609020204030204" pitchFamily="49" charset="0"/>
                <a:ea typeface="+mn-ea"/>
                <a:cs typeface="+mn-cs"/>
              </a:rPr>
              <a:t>c</a:t>
            </a:r>
            <a:r>
              <a:rPr lang="en-US" altLang="en-US" sz="2000" b="1" kern="1200" dirty="0" smtClean="0">
                <a:solidFill>
                  <a:srgbClr val="000000"/>
                </a:solidFill>
                <a:latin typeface="Arial (Body)"/>
                <a:ea typeface="+mn-ea"/>
                <a:cs typeface="+mn-cs"/>
              </a:rPr>
              <a:t> </a:t>
            </a:r>
            <a:r>
              <a:rPr lang="en-US" altLang="en-US" sz="2000" kern="1200" dirty="0">
                <a:solidFill>
                  <a:srgbClr val="000000"/>
                </a:solidFill>
                <a:latin typeface="Arial (Body)"/>
                <a:ea typeface="+mn-ea"/>
                <a:cs typeface="+mn-cs"/>
              </a:rPr>
              <a:t>(the </a:t>
            </a:r>
            <a:r>
              <a:rPr lang="en-US" altLang="en-US" sz="2000" kern="1200" dirty="0" smtClean="0">
                <a:solidFill>
                  <a:srgbClr val="000000"/>
                </a:solidFill>
                <a:latin typeface="Arial (Body)"/>
                <a:ea typeface="+mn-ea"/>
                <a:cs typeface="+mn-cs"/>
              </a:rPr>
              <a:t>G</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N</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U compiler</a:t>
            </a:r>
            <a:r>
              <a:rPr lang="en-US" altLang="en-US" sz="2000" kern="1200" dirty="0">
                <a:solidFill>
                  <a:srgbClr val="000000"/>
                </a:solidFill>
                <a:latin typeface="Arial (Body)"/>
                <a:ea typeface="+mn-ea"/>
                <a:cs typeface="+mn-cs"/>
              </a:rPr>
              <a:t>).</a:t>
            </a:r>
          </a:p>
        </p:txBody>
      </p:sp>
    </p:spTree>
    <p:extLst>
      <p:ext uri="{BB962C8B-B14F-4D97-AF65-F5344CB8AC3E}">
        <p14:creationId xmlns:p14="http://schemas.microsoft.com/office/powerpoint/2010/main" val="3536138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Outline </a:t>
            </a:r>
            <a:r>
              <a:rPr lang="en-IN" sz="2000" b="0" dirty="0" smtClean="0"/>
              <a:t>(5 </a:t>
            </a:r>
            <a:r>
              <a:rPr lang="en-IN" sz="2000" b="0" dirty="0"/>
              <a:t>of </a:t>
            </a:r>
            <a:r>
              <a:rPr lang="en-IN" sz="2000" b="0" dirty="0" smtClean="0"/>
              <a:t>5)</a:t>
            </a:r>
            <a:endParaRPr lang="en-US" dirty="0"/>
          </a:p>
        </p:txBody>
      </p:sp>
      <p:sp>
        <p:nvSpPr>
          <p:cNvPr id="2" name="Text Placeholder 1"/>
          <p:cNvSpPr>
            <a:spLocks noGrp="1"/>
          </p:cNvSpPr>
          <p:nvPr>
            <p:ph type="body" idx="1"/>
          </p:nvPr>
        </p:nvSpPr>
        <p:spPr/>
        <p:txBody>
          <a:bodyPr/>
          <a:lstStyle/>
          <a:p>
            <a:pPr marL="0" indent="0">
              <a:buNone/>
            </a:pPr>
            <a:r>
              <a:rPr lang="en-IN" sz="2200" b="1" dirty="0">
                <a:solidFill>
                  <a:schemeClr val="tx2"/>
                </a:solidFill>
                <a:latin typeface="+mn-lt"/>
              </a:rPr>
              <a:t>1.12</a:t>
            </a:r>
            <a:r>
              <a:rPr lang="en-IN" sz="2200" b="1" dirty="0">
                <a:latin typeface="+mn-lt"/>
              </a:rPr>
              <a:t> </a:t>
            </a:r>
            <a:r>
              <a:rPr lang="en-IN" sz="2200" dirty="0">
                <a:latin typeface="+mn-lt"/>
              </a:rPr>
              <a:t>The Internet and World Wide Web</a:t>
            </a:r>
          </a:p>
          <a:p>
            <a:pPr marL="740664" lvl="1">
              <a:buNone/>
            </a:pPr>
            <a:r>
              <a:rPr lang="en-IN" sz="2200" dirty="0">
                <a:solidFill>
                  <a:schemeClr val="tx2"/>
                </a:solidFill>
                <a:latin typeface="+mn-lt"/>
              </a:rPr>
              <a:t>1.12.1</a:t>
            </a:r>
            <a:r>
              <a:rPr lang="en-IN" sz="2200" dirty="0">
                <a:latin typeface="+mn-lt"/>
              </a:rPr>
              <a:t> The Internet: A Network of Networks</a:t>
            </a:r>
          </a:p>
          <a:p>
            <a:pPr marL="1316038" lvl="1" indent="-858838">
              <a:buNone/>
            </a:pPr>
            <a:r>
              <a:rPr lang="en-IN" sz="2200" dirty="0">
                <a:solidFill>
                  <a:schemeClr val="tx2"/>
                </a:solidFill>
                <a:latin typeface="+mn-lt"/>
              </a:rPr>
              <a:t>1.12.2</a:t>
            </a:r>
            <a:r>
              <a:rPr lang="en-IN" sz="2200" dirty="0">
                <a:latin typeface="+mn-lt"/>
              </a:rPr>
              <a:t> The World Wide Web: Making </a:t>
            </a:r>
            <a:r>
              <a:rPr lang="en-IN" sz="2200" dirty="0" smtClean="0">
                <a:latin typeface="+mn-lt"/>
              </a:rPr>
              <a:t>the Internet </a:t>
            </a:r>
            <a:r>
              <a:rPr lang="en-IN" sz="2200" dirty="0">
                <a:latin typeface="+mn-lt"/>
              </a:rPr>
              <a:t>User-Friendly</a:t>
            </a:r>
          </a:p>
          <a:p>
            <a:pPr marL="740664" lvl="1">
              <a:buNone/>
            </a:pPr>
            <a:r>
              <a:rPr lang="en-IN" sz="2200" dirty="0">
                <a:solidFill>
                  <a:schemeClr val="tx2"/>
                </a:solidFill>
                <a:latin typeface="+mn-lt"/>
              </a:rPr>
              <a:t>1.12.3</a:t>
            </a:r>
            <a:r>
              <a:rPr lang="en-IN" sz="2200" dirty="0">
                <a:latin typeface="+mn-lt"/>
              </a:rPr>
              <a:t> Web Services</a:t>
            </a:r>
          </a:p>
          <a:p>
            <a:pPr marL="740664" lvl="1">
              <a:buNone/>
            </a:pPr>
            <a:r>
              <a:rPr lang="en-IN" sz="2200" dirty="0">
                <a:solidFill>
                  <a:schemeClr val="tx2"/>
                </a:solidFill>
                <a:latin typeface="+mn-lt"/>
              </a:rPr>
              <a:t>1.12.4</a:t>
            </a:r>
            <a:r>
              <a:rPr lang="en-IN" sz="2200" dirty="0">
                <a:latin typeface="+mn-lt"/>
              </a:rPr>
              <a:t> Ajax</a:t>
            </a:r>
          </a:p>
          <a:p>
            <a:pPr marL="740664" lvl="1">
              <a:buNone/>
            </a:pPr>
            <a:r>
              <a:rPr lang="en-IN" sz="2200" dirty="0">
                <a:solidFill>
                  <a:schemeClr val="tx2"/>
                </a:solidFill>
                <a:latin typeface="+mn-lt"/>
              </a:rPr>
              <a:t>1.12.5</a:t>
            </a:r>
            <a:r>
              <a:rPr lang="en-IN" sz="2200" dirty="0">
                <a:latin typeface="+mn-lt"/>
              </a:rPr>
              <a:t> The Internet of Things</a:t>
            </a:r>
          </a:p>
          <a:p>
            <a:pPr marL="0" indent="0">
              <a:buNone/>
            </a:pPr>
            <a:r>
              <a:rPr lang="en-IN" sz="2200" b="1" dirty="0">
                <a:solidFill>
                  <a:schemeClr val="tx2"/>
                </a:solidFill>
                <a:latin typeface="+mn-lt"/>
              </a:rPr>
              <a:t>1.13</a:t>
            </a:r>
            <a:r>
              <a:rPr lang="en-IN" sz="2200" b="1" dirty="0">
                <a:latin typeface="+mn-lt"/>
              </a:rPr>
              <a:t> </a:t>
            </a:r>
            <a:r>
              <a:rPr lang="en-IN" sz="2200" dirty="0">
                <a:latin typeface="+mn-lt"/>
              </a:rPr>
              <a:t>Some Key Software Terminology</a:t>
            </a:r>
          </a:p>
          <a:p>
            <a:pPr marL="0" indent="0">
              <a:buNone/>
            </a:pPr>
            <a:r>
              <a:rPr lang="en-IN" sz="2200" b="1" dirty="0">
                <a:solidFill>
                  <a:schemeClr val="tx2"/>
                </a:solidFill>
                <a:latin typeface="+mn-lt"/>
              </a:rPr>
              <a:t>1.14</a:t>
            </a:r>
            <a:r>
              <a:rPr lang="en-IN" sz="2200" b="1" dirty="0">
                <a:latin typeface="+mn-lt"/>
              </a:rPr>
              <a:t> </a:t>
            </a:r>
            <a:r>
              <a:rPr lang="en-IN" sz="2200" dirty="0">
                <a:latin typeface="+mn-lt"/>
              </a:rPr>
              <a:t>Keeping Up-to-Date </a:t>
            </a:r>
            <a:r>
              <a:rPr lang="en-IN" sz="2200" dirty="0" smtClean="0">
                <a:latin typeface="+mn-lt"/>
              </a:rPr>
              <a:t>with Information </a:t>
            </a:r>
            <a:r>
              <a:rPr lang="en-IN" sz="2200" dirty="0">
                <a:latin typeface="+mn-lt"/>
              </a:rPr>
              <a:t>Technologies</a:t>
            </a:r>
          </a:p>
        </p:txBody>
      </p:sp>
    </p:spTree>
    <p:extLst>
      <p:ext uri="{BB962C8B-B14F-4D97-AF65-F5344CB8AC3E}">
        <p14:creationId xmlns:p14="http://schemas.microsoft.com/office/powerpoint/2010/main" val="31713491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1.9 Phase 4: Linking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896367"/>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To compile and link a program named </a:t>
            </a:r>
            <a:r>
              <a:rPr lang="en-US" altLang="en-US" sz="2200" kern="1200" dirty="0">
                <a:solidFill>
                  <a:srgbClr val="000000"/>
                </a:solidFill>
                <a:latin typeface="Consolas" panose="020B0609020204030204" pitchFamily="49" charset="0"/>
                <a:ea typeface="+mn-ea"/>
                <a:cs typeface="+mn-cs"/>
              </a:rPr>
              <a:t>welcome.c</a:t>
            </a:r>
            <a:r>
              <a:rPr lang="en-US" altLang="en-US" sz="2200" kern="1200" dirty="0">
                <a:solidFill>
                  <a:srgbClr val="000000"/>
                </a:solidFill>
                <a:latin typeface="Calibri" panose="020F0502020204030204" pitchFamily="34" charset="0"/>
                <a:ea typeface="+mn-ea"/>
                <a:cs typeface="+mn-cs"/>
              </a:rPr>
              <a:t> </a:t>
            </a:r>
            <a:r>
              <a:rPr lang="en-US" altLang="en-US" sz="2200" kern="1200" dirty="0" smtClean="0">
                <a:solidFill>
                  <a:srgbClr val="000000"/>
                </a:solidFill>
                <a:latin typeface="Arial (Body)"/>
                <a:ea typeface="+mn-ea"/>
                <a:cs typeface="+mn-cs"/>
              </a:rPr>
              <a:t>type</a:t>
            </a:r>
          </a:p>
          <a:p>
            <a:pPr marL="742569" lvl="1" indent="-255651">
              <a:spcAft>
                <a:spcPct val="0"/>
              </a:spcAft>
              <a:buSzPts val="2400"/>
            </a:pPr>
            <a:r>
              <a:rPr lang="en-US" altLang="en-US" sz="2200" kern="1200" dirty="0" smtClean="0">
                <a:solidFill>
                  <a:srgbClr val="000000"/>
                </a:solidFill>
                <a:latin typeface="Arial (Body)"/>
                <a:ea typeface="+mn-ea"/>
                <a:cs typeface="+mn-cs"/>
              </a:rPr>
              <a:t> </a:t>
            </a:r>
            <a:endParaRPr lang="en-US" altLang="en-US" sz="2200" kern="1200" dirty="0">
              <a:solidFill>
                <a:srgbClr val="000000"/>
              </a:solidFill>
              <a:latin typeface="Arial (Body)"/>
              <a:ea typeface="+mn-ea"/>
              <a:cs typeface="+mn-cs"/>
            </a:endParaRPr>
          </a:p>
        </p:txBody>
      </p:sp>
      <p:pic>
        <p:nvPicPr>
          <p:cNvPr id="6" name="Picture 5" descr="g c c welcome period c."/>
          <p:cNvPicPr>
            <a:picLocks noChangeAspect="1"/>
          </p:cNvPicPr>
          <p:nvPr/>
        </p:nvPicPr>
        <p:blipFill rotWithShape="1">
          <a:blip r:embed="rId2"/>
          <a:srcRect l="14673" t="22133" r="1753" b="25563"/>
          <a:stretch/>
        </p:blipFill>
        <p:spPr>
          <a:xfrm>
            <a:off x="1274442" y="2134844"/>
            <a:ext cx="2261650" cy="323094"/>
          </a:xfrm>
          <a:prstGeom prst="rect">
            <a:avLst/>
          </a:prstGeom>
        </p:spPr>
      </p:pic>
      <p:sp>
        <p:nvSpPr>
          <p:cNvPr id="4" name="Text Placeholder 3"/>
          <p:cNvSpPr>
            <a:spLocks noGrp="1"/>
          </p:cNvSpPr>
          <p:nvPr>
            <p:ph type="body" idx="2"/>
          </p:nvPr>
        </p:nvSpPr>
        <p:spPr>
          <a:xfrm>
            <a:off x="457200" y="2585996"/>
            <a:ext cx="8229600" cy="3296644"/>
          </a:xfrm>
        </p:spPr>
        <p:txBody>
          <a:bodyPr/>
          <a:lstStyle/>
          <a:p>
            <a:pPr marL="255651" lvl="0" indent="-255651">
              <a:spcAft>
                <a:spcPct val="0"/>
              </a:spcAft>
              <a:buSzPts val="2400"/>
              <a:tabLst/>
            </a:pPr>
            <a:r>
              <a:rPr lang="en-US" altLang="en-US" sz="2200" kern="1200" dirty="0">
                <a:solidFill>
                  <a:srgbClr val="000000"/>
                </a:solidFill>
                <a:latin typeface="+mn-lt"/>
              </a:rPr>
              <a:t>at the Linux prompt and press the </a:t>
            </a:r>
            <a:r>
              <a:rPr lang="en-US" altLang="en-US" sz="2200" b="1" kern="1200" dirty="0">
                <a:solidFill>
                  <a:srgbClr val="000000"/>
                </a:solidFill>
                <a:latin typeface="+mn-lt"/>
              </a:rPr>
              <a:t>Enter </a:t>
            </a:r>
            <a:r>
              <a:rPr lang="en-US" altLang="en-US" sz="2200" kern="1200" dirty="0">
                <a:solidFill>
                  <a:srgbClr val="000000"/>
                </a:solidFill>
                <a:latin typeface="+mn-lt"/>
              </a:rPr>
              <a:t>key</a:t>
            </a:r>
            <a:r>
              <a:rPr lang="en-US" altLang="en-US" sz="2200" i="1" kern="1200" dirty="0">
                <a:solidFill>
                  <a:srgbClr val="000000"/>
                </a:solidFill>
                <a:latin typeface="+mn-lt"/>
              </a:rPr>
              <a:t> </a:t>
            </a:r>
            <a:r>
              <a:rPr lang="en-US" altLang="en-US" sz="2200" kern="1200" dirty="0">
                <a:solidFill>
                  <a:srgbClr val="000000"/>
                </a:solidFill>
                <a:latin typeface="+mn-lt"/>
              </a:rPr>
              <a:t>(or </a:t>
            </a:r>
            <a:r>
              <a:rPr lang="en-US" altLang="en-US" sz="2200" b="1" kern="1200" dirty="0">
                <a:solidFill>
                  <a:srgbClr val="000000"/>
                </a:solidFill>
                <a:latin typeface="+mn-lt"/>
              </a:rPr>
              <a:t>Return </a:t>
            </a:r>
            <a:r>
              <a:rPr lang="en-US" altLang="en-US" sz="2200" kern="1200" dirty="0">
                <a:solidFill>
                  <a:srgbClr val="000000"/>
                </a:solidFill>
                <a:latin typeface="+mn-lt"/>
              </a:rPr>
              <a:t>key).</a:t>
            </a:r>
          </a:p>
          <a:p>
            <a:pPr marL="255651" lvl="0" indent="-255651">
              <a:spcAft>
                <a:spcPct val="0"/>
              </a:spcAft>
              <a:buSzPts val="2400"/>
              <a:tabLst/>
            </a:pPr>
            <a:r>
              <a:rPr lang="en-US" altLang="en-US" sz="2200" kern="1200" dirty="0">
                <a:solidFill>
                  <a:srgbClr val="000000"/>
                </a:solidFill>
                <a:latin typeface="+mn-lt"/>
              </a:rPr>
              <a:t>[Note: Linux commands are case sensitive; make sure that each c is lowercase and that the letters in the filename are in the appropriate case.]</a:t>
            </a:r>
          </a:p>
          <a:p>
            <a:pPr marL="255651" lvl="0" indent="-255651">
              <a:spcAft>
                <a:spcPct val="0"/>
              </a:spcAft>
              <a:buSzPts val="2400"/>
              <a:tabLst/>
            </a:pPr>
            <a:r>
              <a:rPr lang="en-US" altLang="en-US" sz="2200" kern="1200" dirty="0">
                <a:solidFill>
                  <a:srgbClr val="000000"/>
                </a:solidFill>
                <a:latin typeface="+mn-lt"/>
              </a:rPr>
              <a:t>If the program compiles and links correctly, a file called </a:t>
            </a:r>
            <a:r>
              <a:rPr lang="en-US" altLang="en-US" sz="2200" kern="1200" dirty="0">
                <a:solidFill>
                  <a:srgbClr val="000000"/>
                </a:solidFill>
                <a:latin typeface="Consolas" panose="020B0609020204030204" pitchFamily="49" charset="0"/>
              </a:rPr>
              <a:t>a.out</a:t>
            </a:r>
            <a:r>
              <a:rPr lang="en-US" altLang="en-US" sz="2200" kern="1200" dirty="0">
                <a:solidFill>
                  <a:srgbClr val="000000"/>
                </a:solidFill>
                <a:latin typeface="+mn-lt"/>
              </a:rPr>
              <a:t> is produced.</a:t>
            </a:r>
          </a:p>
          <a:p>
            <a:pPr marL="255651" lvl="0" indent="-255651">
              <a:spcAft>
                <a:spcPct val="0"/>
              </a:spcAft>
              <a:buSzPts val="2400"/>
              <a:tabLst/>
            </a:pPr>
            <a:r>
              <a:rPr lang="en-US" altLang="en-US" sz="2200" kern="1200" dirty="0">
                <a:solidFill>
                  <a:srgbClr val="000000"/>
                </a:solidFill>
                <a:latin typeface="+mn-lt"/>
              </a:rPr>
              <a:t>This is the executable image of our </a:t>
            </a:r>
            <a:r>
              <a:rPr lang="en-US" altLang="en-US" sz="2200" kern="1200" dirty="0">
                <a:solidFill>
                  <a:srgbClr val="000000"/>
                </a:solidFill>
                <a:latin typeface="Consolas" panose="020B0609020204030204" pitchFamily="49" charset="0"/>
                <a:cs typeface="Consolas" panose="020B0609020204030204" pitchFamily="49" charset="0"/>
              </a:rPr>
              <a:t>welcome.c</a:t>
            </a:r>
            <a:r>
              <a:rPr lang="en-US" altLang="en-US" sz="2200" kern="1200" dirty="0">
                <a:solidFill>
                  <a:srgbClr val="000000"/>
                </a:solidFill>
                <a:latin typeface="+mn-lt"/>
              </a:rPr>
              <a:t> program</a:t>
            </a:r>
            <a:r>
              <a:rPr lang="en-US" altLang="en-US" sz="2200" kern="1200" dirty="0" smtClean="0">
                <a:solidFill>
                  <a:srgbClr val="000000"/>
                </a:solidFill>
                <a:latin typeface="+mn-lt"/>
              </a:rPr>
              <a:t>.</a:t>
            </a:r>
            <a:endParaRPr lang="en-US" altLang="en-US" sz="2200" kern="1200" dirty="0">
              <a:solidFill>
                <a:srgbClr val="000000"/>
              </a:solidFill>
              <a:latin typeface="+mn-lt"/>
            </a:endParaRPr>
          </a:p>
        </p:txBody>
      </p:sp>
    </p:spTree>
    <p:extLst>
      <p:ext uri="{BB962C8B-B14F-4D97-AF65-F5344CB8AC3E}">
        <p14:creationId xmlns:p14="http://schemas.microsoft.com/office/powerpoint/2010/main" val="36617289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1.9 Phase 5: Loading</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347040"/>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The next phase is called </a:t>
            </a:r>
            <a:r>
              <a:rPr lang="en-US" altLang="en-US" sz="2400" b="1" kern="1200" dirty="0">
                <a:solidFill>
                  <a:srgbClr val="000000"/>
                </a:solidFill>
                <a:latin typeface="Arial (Body)"/>
                <a:ea typeface="+mn-ea"/>
                <a:cs typeface="+mn-cs"/>
              </a:rPr>
              <a:t>loading</a:t>
            </a:r>
            <a:r>
              <a:rPr lang="en-US" altLang="en-US" sz="2400" kern="1200" dirty="0">
                <a:solidFill>
                  <a:srgbClr val="000000"/>
                </a:solidFill>
                <a:latin typeface="Arial (Body)"/>
                <a:ea typeface="+mn-ea"/>
                <a:cs typeface="+mn-cs"/>
              </a:rPr>
              <a:t>.</a:t>
            </a:r>
          </a:p>
          <a:p>
            <a:pPr marL="255651" lvl="0" indent="-255651">
              <a:spcAft>
                <a:spcPct val="0"/>
              </a:spcAft>
              <a:buSzPts val="2400"/>
              <a:tabLst/>
            </a:pPr>
            <a:r>
              <a:rPr lang="en-US" altLang="en-US" sz="2400" kern="1200" dirty="0">
                <a:solidFill>
                  <a:srgbClr val="000000"/>
                </a:solidFill>
                <a:latin typeface="Arial (Body)"/>
                <a:ea typeface="+mn-ea"/>
                <a:cs typeface="+mn-cs"/>
              </a:rPr>
              <a:t>Before a program can be executed, the program must first be placed in memory.</a:t>
            </a:r>
          </a:p>
          <a:p>
            <a:pPr marL="255651" lvl="0" indent="-255651">
              <a:spcAft>
                <a:spcPct val="0"/>
              </a:spcAft>
              <a:buSzPts val="2400"/>
              <a:tabLst/>
            </a:pPr>
            <a:r>
              <a:rPr lang="en-US" altLang="en-US" sz="2400" kern="1200" dirty="0">
                <a:solidFill>
                  <a:srgbClr val="000000"/>
                </a:solidFill>
                <a:latin typeface="Arial (Body)"/>
                <a:ea typeface="+mn-ea"/>
                <a:cs typeface="+mn-cs"/>
              </a:rPr>
              <a:t>This is done by the </a:t>
            </a:r>
            <a:r>
              <a:rPr lang="en-US" altLang="en-US" sz="2400" b="1" kern="1200" dirty="0">
                <a:solidFill>
                  <a:srgbClr val="000000"/>
                </a:solidFill>
                <a:latin typeface="Arial (Body)"/>
                <a:ea typeface="+mn-ea"/>
                <a:cs typeface="+mn-cs"/>
              </a:rPr>
              <a:t>loader</a:t>
            </a:r>
            <a:r>
              <a:rPr lang="en-US" altLang="en-US" sz="2400" kern="1200" dirty="0">
                <a:solidFill>
                  <a:srgbClr val="000000"/>
                </a:solidFill>
                <a:latin typeface="Arial (Body)"/>
                <a:ea typeface="+mn-ea"/>
                <a:cs typeface="+mn-cs"/>
              </a:rPr>
              <a:t>, which takes the executable image from disk and transfers it to memory.</a:t>
            </a:r>
          </a:p>
          <a:p>
            <a:pPr marL="255651" lvl="0" indent="-255651">
              <a:spcAft>
                <a:spcPct val="0"/>
              </a:spcAft>
              <a:buSzPts val="2400"/>
              <a:tabLst/>
            </a:pPr>
            <a:r>
              <a:rPr lang="en-US" altLang="en-US" sz="2400" kern="1200" dirty="0">
                <a:solidFill>
                  <a:srgbClr val="000000"/>
                </a:solidFill>
                <a:latin typeface="Arial (Body)"/>
                <a:ea typeface="+mn-ea"/>
                <a:cs typeface="+mn-cs"/>
              </a:rPr>
              <a:t>Additional components from shared libraries that support the program are also loaded.</a:t>
            </a:r>
          </a:p>
        </p:txBody>
      </p:sp>
    </p:spTree>
    <p:extLst>
      <p:ext uri="{BB962C8B-B14F-4D97-AF65-F5344CB8AC3E}">
        <p14:creationId xmlns:p14="http://schemas.microsoft.com/office/powerpoint/2010/main" val="34855927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1.9 Phase 6: Execution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350520" y="1600200"/>
            <a:ext cx="8217408" cy="1977434"/>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Finally, the computer, under the control of its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U, </a:t>
            </a:r>
            <a:r>
              <a:rPr lang="en-US" altLang="en-US" sz="2400" b="1" kern="1200" dirty="0">
                <a:solidFill>
                  <a:srgbClr val="000000"/>
                </a:solidFill>
                <a:latin typeface="Arial (Body)"/>
                <a:ea typeface="+mn-ea"/>
                <a:cs typeface="+mn-cs"/>
              </a:rPr>
              <a:t>executes </a:t>
            </a:r>
            <a:r>
              <a:rPr lang="en-US" altLang="en-US" sz="2400" kern="1200" dirty="0">
                <a:solidFill>
                  <a:srgbClr val="000000"/>
                </a:solidFill>
                <a:latin typeface="Arial (Body)"/>
                <a:ea typeface="+mn-ea"/>
                <a:cs typeface="+mn-cs"/>
              </a:rPr>
              <a:t>the program one instruction at a time.</a:t>
            </a:r>
          </a:p>
          <a:p>
            <a:pPr marL="255651" lvl="0" indent="-255651">
              <a:spcAft>
                <a:spcPct val="0"/>
              </a:spcAft>
              <a:buSzPts val="2400"/>
              <a:tabLst/>
            </a:pPr>
            <a:r>
              <a:rPr lang="en-US" altLang="en-US" sz="2400" kern="1200" dirty="0">
                <a:solidFill>
                  <a:srgbClr val="000000"/>
                </a:solidFill>
                <a:latin typeface="Arial (Body)"/>
                <a:ea typeface="+mn-ea"/>
                <a:cs typeface="+mn-cs"/>
              </a:rPr>
              <a:t>To load and execute the program on a Linux system, type </a:t>
            </a:r>
            <a:r>
              <a:rPr lang="en-US" altLang="en-US" sz="2400" kern="1200" dirty="0">
                <a:solidFill>
                  <a:srgbClr val="000000"/>
                </a:solidFill>
                <a:latin typeface="Consolas" panose="020B0609020204030204" pitchFamily="49" charset="0"/>
                <a:ea typeface="+mn-ea"/>
                <a:cs typeface="+mn-cs"/>
              </a:rPr>
              <a:t>./a.out</a:t>
            </a:r>
            <a:r>
              <a:rPr lang="en-US" altLang="en-US" sz="2400" kern="1200" dirty="0">
                <a:solidFill>
                  <a:srgbClr val="000000"/>
                </a:solidFill>
                <a:latin typeface="Calibri" panose="020F0502020204030204" pitchFamily="34" charset="0"/>
                <a:ea typeface="+mn-ea"/>
                <a:cs typeface="+mn-cs"/>
              </a:rPr>
              <a:t> </a:t>
            </a:r>
            <a:r>
              <a:rPr lang="en-US" altLang="en-US" sz="2400" kern="1200" dirty="0">
                <a:solidFill>
                  <a:srgbClr val="000000"/>
                </a:solidFill>
                <a:latin typeface="Arial (Body)"/>
                <a:ea typeface="+mn-ea"/>
                <a:cs typeface="+mn-cs"/>
              </a:rPr>
              <a:t>at the Linux prompt and press </a:t>
            </a:r>
            <a:r>
              <a:rPr lang="en-US" altLang="en-US" sz="2400" b="1" kern="1200" dirty="0" smtClean="0">
                <a:solidFill>
                  <a:srgbClr val="000000"/>
                </a:solidFill>
                <a:latin typeface="Arial (Body)"/>
                <a:ea typeface="+mn-ea"/>
                <a:cs typeface="+mn-cs"/>
              </a:rPr>
              <a:t>Enter.</a:t>
            </a:r>
            <a:endParaRPr lang="en-US" altLang="en-US" sz="2400" b="1" kern="1200" dirty="0">
              <a:solidFill>
                <a:srgbClr val="000000"/>
              </a:solidFill>
              <a:latin typeface="Arial (Body)"/>
              <a:ea typeface="+mn-ea"/>
              <a:cs typeface="+mn-cs"/>
            </a:endParaRPr>
          </a:p>
        </p:txBody>
      </p:sp>
    </p:spTree>
    <p:extLst>
      <p:ext uri="{BB962C8B-B14F-4D97-AF65-F5344CB8AC3E}">
        <p14:creationId xmlns:p14="http://schemas.microsoft.com/office/powerpoint/2010/main" val="33541269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1.9 Problems That May Occur at Execution Time</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01065"/>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Programs do not always work on the first try.</a:t>
            </a:r>
          </a:p>
          <a:p>
            <a:pPr marL="255651" lvl="0" indent="-255651">
              <a:spcAft>
                <a:spcPct val="0"/>
              </a:spcAft>
              <a:buSzPts val="2400"/>
              <a:tabLst/>
            </a:pPr>
            <a:r>
              <a:rPr lang="en-US" altLang="en-US" sz="2200" kern="1200" dirty="0">
                <a:solidFill>
                  <a:srgbClr val="000000"/>
                </a:solidFill>
                <a:latin typeface="Arial (Body)"/>
                <a:ea typeface="+mn-ea"/>
                <a:cs typeface="+mn-cs"/>
              </a:rPr>
              <a:t>Each of the preceding phases can fail because of various errors that we’ll discuss.</a:t>
            </a:r>
          </a:p>
          <a:p>
            <a:pPr marL="255651" lvl="0" indent="-255651">
              <a:spcAft>
                <a:spcPct val="0"/>
              </a:spcAft>
              <a:buSzPts val="2400"/>
              <a:tabLst/>
            </a:pPr>
            <a:r>
              <a:rPr lang="en-US" altLang="en-US" sz="2200" kern="1200" dirty="0">
                <a:solidFill>
                  <a:srgbClr val="000000"/>
                </a:solidFill>
                <a:latin typeface="Arial (Body)"/>
                <a:ea typeface="+mn-ea"/>
                <a:cs typeface="+mn-cs"/>
              </a:rPr>
              <a:t>For example, an executing program might attempt to divide by zero (an illegal operation on computers just as in arithmetic).</a:t>
            </a:r>
          </a:p>
          <a:p>
            <a:pPr marL="255651" lvl="0" indent="-255651">
              <a:spcAft>
                <a:spcPct val="0"/>
              </a:spcAft>
              <a:buSzPts val="2400"/>
              <a:tabLst/>
            </a:pPr>
            <a:r>
              <a:rPr lang="en-US" altLang="en-US" sz="2200" kern="1200" dirty="0">
                <a:solidFill>
                  <a:srgbClr val="000000"/>
                </a:solidFill>
                <a:latin typeface="Arial (Body)"/>
                <a:ea typeface="+mn-ea"/>
                <a:cs typeface="+mn-cs"/>
              </a:rPr>
              <a:t>This would cause the computer to display an error message.</a:t>
            </a:r>
          </a:p>
          <a:p>
            <a:pPr marL="255651" lvl="0" indent="-255651">
              <a:spcAft>
                <a:spcPct val="0"/>
              </a:spcAft>
              <a:buSzPts val="2400"/>
              <a:tabLst/>
            </a:pPr>
            <a:r>
              <a:rPr lang="en-US" altLang="en-US" sz="2200" kern="1200" dirty="0">
                <a:solidFill>
                  <a:srgbClr val="000000"/>
                </a:solidFill>
                <a:latin typeface="Arial (Body)"/>
                <a:ea typeface="+mn-ea"/>
                <a:cs typeface="+mn-cs"/>
              </a:rPr>
              <a:t>You would then return to the edit phase, make the necessary corrections and proceed through the remaining phases again to determine that the corrections work properly</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17798802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Common Programming Error </a:t>
            </a:r>
            <a:r>
              <a:rPr lang="en-US" dirty="0" smtClean="0"/>
              <a:t>1.1</a:t>
            </a:r>
            <a:endParaRPr lang="en-US" dirty="0"/>
          </a:p>
        </p:txBody>
      </p:sp>
      <p:sp>
        <p:nvSpPr>
          <p:cNvPr id="7" name="Text Placeholder 6"/>
          <p:cNvSpPr>
            <a:spLocks noGrp="1"/>
          </p:cNvSpPr>
          <p:nvPr>
            <p:ph type="body" idx="1"/>
          </p:nvPr>
        </p:nvSpPr>
        <p:spPr>
          <a:xfrm>
            <a:off x="457200" y="1600200"/>
            <a:ext cx="8229600" cy="4525963"/>
          </a:xfrm>
        </p:spPr>
        <p:txBody>
          <a:bodyPr/>
          <a:lstStyle/>
          <a:p>
            <a:pPr marL="0" indent="0">
              <a:buNone/>
            </a:pPr>
            <a:r>
              <a:rPr lang="en-US" sz="2400" dirty="0">
                <a:latin typeface="+mn-lt"/>
              </a:rPr>
              <a:t>Errors such as division-by-zero occur as a program runs, so they are called runtime errors or execution-time errors. Divide-by-zero is generally a fatal error, i.e., one that causes the program to terminate immediately without successfully performing its job. Nonfatal errors allow programs to run to completion, often producing incorrect results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0581373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1.9 Standard Input, Standard Output and Standard Error Streams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397240" cy="4116481"/>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Most C programs input and/or output data.</a:t>
            </a:r>
          </a:p>
          <a:p>
            <a:pPr marL="255651" lvl="0" indent="-255651">
              <a:spcAft>
                <a:spcPct val="0"/>
              </a:spcAft>
              <a:buSzPts val="2400"/>
              <a:tabLst/>
            </a:pPr>
            <a:r>
              <a:rPr lang="en-US" altLang="en-US" sz="2400" kern="1200" dirty="0">
                <a:solidFill>
                  <a:srgbClr val="000000"/>
                </a:solidFill>
                <a:latin typeface="Arial (Body)"/>
                <a:ea typeface="+mn-ea"/>
                <a:cs typeface="+mn-cs"/>
              </a:rPr>
              <a:t>Certain C functions take their input from </a:t>
            </a:r>
            <a:r>
              <a:rPr lang="en-US" altLang="en-US" sz="2400" b="1" kern="1200" dirty="0" smtClean="0">
                <a:solidFill>
                  <a:srgbClr val="000000"/>
                </a:solidFill>
                <a:latin typeface="Consolas" panose="020B0609020204030204" pitchFamily="49" charset="0"/>
                <a:ea typeface="+mn-ea"/>
                <a:cs typeface="Consolas" panose="020B0609020204030204" pitchFamily="49" charset="0"/>
              </a:rPr>
              <a:t>stdin</a:t>
            </a:r>
            <a:r>
              <a:rPr lang="en-US" altLang="en-US" sz="2400" b="1"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(the </a:t>
            </a:r>
            <a:r>
              <a:rPr lang="en-US" altLang="en-US" sz="2400" b="1" kern="1200" dirty="0">
                <a:solidFill>
                  <a:srgbClr val="000000"/>
                </a:solidFill>
                <a:latin typeface="Arial (Body)"/>
                <a:ea typeface="+mn-ea"/>
                <a:cs typeface="+mn-cs"/>
              </a:rPr>
              <a:t>standard input stream</a:t>
            </a:r>
            <a:r>
              <a:rPr lang="en-US" altLang="en-US" sz="2400" kern="1200" dirty="0">
                <a:solidFill>
                  <a:srgbClr val="000000"/>
                </a:solidFill>
                <a:latin typeface="Arial (Body)"/>
                <a:ea typeface="+mn-ea"/>
                <a:cs typeface="+mn-cs"/>
              </a:rPr>
              <a:t>), which is normally the keyboard, but </a:t>
            </a:r>
            <a:r>
              <a:rPr lang="en-US" altLang="en-US" sz="2400" kern="1200" dirty="0">
                <a:solidFill>
                  <a:srgbClr val="000000"/>
                </a:solidFill>
                <a:latin typeface="Consolas" panose="020B0609020204030204" pitchFamily="49" charset="0"/>
                <a:ea typeface="+mn-ea"/>
                <a:cs typeface="+mn-cs"/>
              </a:rPr>
              <a:t>stdin</a:t>
            </a:r>
            <a:r>
              <a:rPr lang="en-US" altLang="en-US" sz="2400" kern="1200" dirty="0">
                <a:solidFill>
                  <a:srgbClr val="000000"/>
                </a:solidFill>
                <a:latin typeface="Calibri" panose="020F0502020204030204" pitchFamily="34" charset="0"/>
                <a:ea typeface="+mn-ea"/>
                <a:cs typeface="+mn-cs"/>
              </a:rPr>
              <a:t> </a:t>
            </a:r>
            <a:r>
              <a:rPr lang="en-US" altLang="en-US" sz="2400" kern="1200" dirty="0">
                <a:solidFill>
                  <a:srgbClr val="000000"/>
                </a:solidFill>
                <a:latin typeface="Arial (Body)"/>
                <a:ea typeface="+mn-ea"/>
                <a:cs typeface="+mn-cs"/>
              </a:rPr>
              <a:t>can be connected to another stream.</a:t>
            </a:r>
          </a:p>
          <a:p>
            <a:pPr marL="255651" lvl="0" indent="-255651">
              <a:spcAft>
                <a:spcPct val="0"/>
              </a:spcAft>
              <a:buSzPts val="2400"/>
              <a:tabLst/>
            </a:pPr>
            <a:r>
              <a:rPr lang="en-US" altLang="en-US" sz="2400" kern="1200" dirty="0">
                <a:solidFill>
                  <a:srgbClr val="000000"/>
                </a:solidFill>
                <a:latin typeface="Arial (Body)"/>
                <a:ea typeface="+mn-ea"/>
                <a:cs typeface="+mn-cs"/>
              </a:rPr>
              <a:t>Data is often output to </a:t>
            </a:r>
            <a:r>
              <a:rPr lang="en-US" altLang="en-US" sz="2400" b="1" kern="1200" dirty="0">
                <a:solidFill>
                  <a:srgbClr val="000000"/>
                </a:solidFill>
                <a:latin typeface="Consolas" panose="020B0609020204030204" pitchFamily="49" charset="0"/>
                <a:ea typeface="+mn-ea"/>
                <a:cs typeface="Consolas" panose="020B0609020204030204" pitchFamily="49" charset="0"/>
              </a:rPr>
              <a:t>stdout</a:t>
            </a:r>
            <a:r>
              <a:rPr lang="en-US" altLang="en-US" sz="2400" b="1"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(the </a:t>
            </a:r>
            <a:r>
              <a:rPr lang="en-US" altLang="en-US" sz="2400" b="1" kern="1200" dirty="0">
                <a:solidFill>
                  <a:srgbClr val="000000"/>
                </a:solidFill>
                <a:latin typeface="+mn-lt"/>
                <a:ea typeface="+mn-ea"/>
                <a:cs typeface="+mn-cs"/>
              </a:rPr>
              <a:t>standard</a:t>
            </a:r>
            <a:r>
              <a:rPr lang="en-US" altLang="en-US" sz="2400" b="1" kern="1200" dirty="0">
                <a:solidFill>
                  <a:srgbClr val="000000"/>
                </a:solidFill>
                <a:latin typeface="Arial (Body)"/>
                <a:ea typeface="+mn-ea"/>
                <a:cs typeface="+mn-cs"/>
              </a:rPr>
              <a:t> output</a:t>
            </a:r>
            <a:r>
              <a:rPr lang="en-US" altLang="en-US" sz="2400" kern="1200" dirty="0">
                <a:solidFill>
                  <a:srgbClr val="000000"/>
                </a:solidFill>
                <a:latin typeface="Arial (Body)"/>
                <a:ea typeface="+mn-ea"/>
                <a:cs typeface="+mn-cs"/>
              </a:rPr>
              <a:t> </a:t>
            </a:r>
            <a:r>
              <a:rPr lang="en-US" altLang="en-US" sz="2400" b="1" kern="1200" dirty="0">
                <a:solidFill>
                  <a:srgbClr val="000000"/>
                </a:solidFill>
                <a:latin typeface="Arial (Body)"/>
                <a:ea typeface="+mn-ea"/>
                <a:cs typeface="+mn-cs"/>
              </a:rPr>
              <a:t>stream</a:t>
            </a:r>
            <a:r>
              <a:rPr lang="en-US" altLang="en-US" sz="2400" kern="1200" dirty="0">
                <a:solidFill>
                  <a:srgbClr val="000000"/>
                </a:solidFill>
                <a:latin typeface="Arial (Body)"/>
                <a:ea typeface="+mn-ea"/>
                <a:cs typeface="+mn-cs"/>
              </a:rPr>
              <a:t>), which is normally the computer screen, but </a:t>
            </a:r>
            <a:r>
              <a:rPr lang="en-US" altLang="en-US" sz="2400" kern="1200" dirty="0">
                <a:solidFill>
                  <a:srgbClr val="000000"/>
                </a:solidFill>
                <a:latin typeface="Consolas" panose="020B0609020204030204" pitchFamily="49" charset="0"/>
                <a:ea typeface="+mn-ea"/>
                <a:cs typeface="+mn-cs"/>
              </a:rPr>
              <a:t>stdout</a:t>
            </a:r>
            <a:r>
              <a:rPr lang="en-US" altLang="en-US" sz="2400" kern="1200" dirty="0">
                <a:solidFill>
                  <a:srgbClr val="000000"/>
                </a:solidFill>
                <a:latin typeface="Calibri" panose="020F0502020204030204" pitchFamily="34" charset="0"/>
                <a:ea typeface="+mn-ea"/>
                <a:cs typeface="+mn-cs"/>
              </a:rPr>
              <a:t> </a:t>
            </a:r>
            <a:r>
              <a:rPr lang="en-US" altLang="en-US" sz="2400" kern="1200" dirty="0">
                <a:solidFill>
                  <a:srgbClr val="000000"/>
                </a:solidFill>
                <a:latin typeface="Arial (Body)"/>
                <a:ea typeface="+mn-ea"/>
                <a:cs typeface="+mn-cs"/>
              </a:rPr>
              <a:t>can be connected to another stream.</a:t>
            </a:r>
          </a:p>
          <a:p>
            <a:pPr marL="255651" lvl="0" indent="-255651">
              <a:spcAft>
                <a:spcPct val="0"/>
              </a:spcAft>
              <a:buSzPts val="2400"/>
              <a:tabLst/>
            </a:pPr>
            <a:r>
              <a:rPr lang="en-US" altLang="en-US" sz="2400" kern="1200" dirty="0">
                <a:solidFill>
                  <a:srgbClr val="000000"/>
                </a:solidFill>
                <a:latin typeface="Arial (Body)"/>
                <a:ea typeface="+mn-ea"/>
                <a:cs typeface="+mn-cs"/>
              </a:rPr>
              <a:t>When we say that a program prints a result, we normally mean that the result is displayed on a screen.</a:t>
            </a:r>
          </a:p>
        </p:txBody>
      </p:sp>
    </p:spTree>
    <p:extLst>
      <p:ext uri="{BB962C8B-B14F-4D97-AF65-F5344CB8AC3E}">
        <p14:creationId xmlns:p14="http://schemas.microsoft.com/office/powerpoint/2010/main" val="9441786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1.9 Standard Input, Standard Output and Standard Error Streams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404360"/>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Data may be output to devices such as disks and printers.</a:t>
            </a:r>
          </a:p>
          <a:p>
            <a:pPr marL="255651" lvl="0" indent="-255651">
              <a:spcAft>
                <a:spcPct val="0"/>
              </a:spcAft>
              <a:buSzPts val="2400"/>
              <a:tabLst/>
            </a:pPr>
            <a:r>
              <a:rPr lang="en-US" altLang="en-US" sz="2400" kern="1200" dirty="0">
                <a:solidFill>
                  <a:srgbClr val="000000"/>
                </a:solidFill>
                <a:latin typeface="Arial (Body)"/>
                <a:ea typeface="+mn-ea"/>
                <a:cs typeface="+mn-cs"/>
              </a:rPr>
              <a:t>There is also a </a:t>
            </a:r>
            <a:r>
              <a:rPr lang="en-US" altLang="en-US" sz="2400" b="1" kern="1200" dirty="0">
                <a:solidFill>
                  <a:srgbClr val="000000"/>
                </a:solidFill>
                <a:latin typeface="Arial (Body)"/>
                <a:ea typeface="+mn-ea"/>
                <a:cs typeface="+mn-cs"/>
              </a:rPr>
              <a:t>standard error stream </a:t>
            </a:r>
            <a:r>
              <a:rPr lang="en-US" altLang="en-US" sz="2400" kern="1200" dirty="0">
                <a:solidFill>
                  <a:srgbClr val="000000"/>
                </a:solidFill>
                <a:latin typeface="Arial (Body)"/>
                <a:ea typeface="+mn-ea"/>
                <a:cs typeface="+mn-cs"/>
              </a:rPr>
              <a:t>referred to as </a:t>
            </a:r>
            <a:r>
              <a:rPr lang="en-US" altLang="en-US" sz="2400" b="1" kern="1200" dirty="0">
                <a:solidFill>
                  <a:srgbClr val="000000"/>
                </a:solidFill>
                <a:latin typeface="Consolas" panose="020B0609020204030204" pitchFamily="49" charset="0"/>
                <a:ea typeface="+mn-ea"/>
                <a:cs typeface="Consolas" panose="020B0609020204030204" pitchFamily="49" charset="0"/>
              </a:rPr>
              <a:t>stderr</a:t>
            </a:r>
            <a:r>
              <a:rPr lang="en-US" altLang="en-US" sz="2400" kern="1200" dirty="0">
                <a:solidFill>
                  <a:srgbClr val="000000"/>
                </a:solidFill>
                <a:latin typeface="Consolas" panose="020B0609020204030204" pitchFamily="49" charset="0"/>
                <a:ea typeface="+mn-ea"/>
                <a:cs typeface="Consolas" panose="020B0609020204030204" pitchFamily="49" charset="0"/>
              </a:rPr>
              <a:t>.</a:t>
            </a:r>
          </a:p>
          <a:p>
            <a:pPr marL="255651" lvl="0" indent="-255651">
              <a:spcAft>
                <a:spcPct val="0"/>
              </a:spcAft>
              <a:buSzPts val="2400"/>
              <a:tabLst/>
            </a:pP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mn-cs"/>
              </a:rPr>
              <a:t>stderr</a:t>
            </a:r>
            <a:r>
              <a:rPr lang="en-US" altLang="en-US" sz="2400" kern="1200" dirty="0">
                <a:solidFill>
                  <a:srgbClr val="000000"/>
                </a:solidFill>
                <a:latin typeface="Calibri" panose="020F0502020204030204" pitchFamily="34" charset="0"/>
                <a:ea typeface="+mn-ea"/>
                <a:cs typeface="+mn-cs"/>
              </a:rPr>
              <a:t> </a:t>
            </a:r>
            <a:r>
              <a:rPr lang="en-US" altLang="en-US" sz="2400" kern="1200" dirty="0">
                <a:solidFill>
                  <a:srgbClr val="000000"/>
                </a:solidFill>
                <a:latin typeface="Arial (Body)"/>
                <a:ea typeface="+mn-ea"/>
                <a:cs typeface="+mn-cs"/>
              </a:rPr>
              <a:t>stream (normally connected to the screen) is used for displaying error messages.</a:t>
            </a:r>
          </a:p>
          <a:p>
            <a:pPr marL="255651" lvl="0" indent="-255651">
              <a:spcAft>
                <a:spcPct val="0"/>
              </a:spcAft>
              <a:buSzPts val="2400"/>
              <a:tabLst/>
            </a:pPr>
            <a:r>
              <a:rPr lang="en-US" altLang="en-US" sz="2400" kern="1200" dirty="0" smtClean="0">
                <a:solidFill>
                  <a:srgbClr val="000000"/>
                </a:solidFill>
                <a:latin typeface="Arial (Body)"/>
                <a:ea typeface="+mn-ea"/>
                <a:cs typeface="+mn-cs"/>
              </a:rPr>
              <a:t>It’s </a:t>
            </a:r>
            <a:r>
              <a:rPr lang="en-US" altLang="en-US" sz="2400" kern="1200" dirty="0">
                <a:solidFill>
                  <a:srgbClr val="000000"/>
                </a:solidFill>
                <a:latin typeface="Arial (Body)"/>
                <a:ea typeface="+mn-ea"/>
                <a:cs typeface="+mn-cs"/>
              </a:rPr>
              <a:t>common to route regular output data, i.e., </a:t>
            </a:r>
            <a:r>
              <a:rPr lang="en-US" altLang="en-US" sz="2400" kern="1200" dirty="0">
                <a:solidFill>
                  <a:srgbClr val="000000"/>
                </a:solidFill>
                <a:latin typeface="Consolas" panose="020B0609020204030204" pitchFamily="49" charset="0"/>
                <a:ea typeface="+mn-ea"/>
                <a:cs typeface="+mn-cs"/>
              </a:rPr>
              <a:t>stdout</a:t>
            </a:r>
            <a:r>
              <a:rPr lang="en-US" altLang="en-US" sz="2400" kern="1200" dirty="0">
                <a:solidFill>
                  <a:srgbClr val="000000"/>
                </a:solidFill>
                <a:latin typeface="Arial (Body)"/>
                <a:ea typeface="+mn-ea"/>
                <a:cs typeface="+mn-cs"/>
              </a:rPr>
              <a:t>, to a device other than the screen while keeping </a:t>
            </a:r>
            <a:r>
              <a:rPr lang="en-US" altLang="en-US" sz="2400" kern="1200" dirty="0">
                <a:solidFill>
                  <a:srgbClr val="000000"/>
                </a:solidFill>
                <a:latin typeface="Consolas" panose="020B0609020204030204" pitchFamily="49" charset="0"/>
                <a:ea typeface="+mn-ea"/>
                <a:cs typeface="+mn-cs"/>
              </a:rPr>
              <a:t>stderr</a:t>
            </a:r>
            <a:r>
              <a:rPr lang="en-US" altLang="en-US" sz="2400" kern="1200" dirty="0">
                <a:solidFill>
                  <a:srgbClr val="000000"/>
                </a:solidFill>
                <a:latin typeface="Calibri" panose="020F0502020204030204" pitchFamily="34" charset="0"/>
                <a:ea typeface="+mn-ea"/>
                <a:cs typeface="+mn-cs"/>
              </a:rPr>
              <a:t> </a:t>
            </a:r>
            <a:r>
              <a:rPr lang="en-US" altLang="en-US" sz="2400" kern="1200" dirty="0">
                <a:solidFill>
                  <a:srgbClr val="000000"/>
                </a:solidFill>
                <a:latin typeface="Arial (Body)"/>
                <a:ea typeface="+mn-ea"/>
                <a:cs typeface="+mn-cs"/>
              </a:rPr>
              <a:t>assigned to the screen so that the user can be immediately informed of errors.</a:t>
            </a:r>
          </a:p>
        </p:txBody>
      </p:sp>
    </p:spTree>
    <p:extLst>
      <p:ext uri="{BB962C8B-B14F-4D97-AF65-F5344CB8AC3E}">
        <p14:creationId xmlns:p14="http://schemas.microsoft.com/office/powerpoint/2010/main" val="21132018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1.10 Test-Driving a C Application in Windows, Linux and Mac O</a:t>
            </a:r>
            <a:r>
              <a:rPr lang="en-US" sz="100" kern="1200" dirty="0" smtClean="0">
                <a:latin typeface="Times New Roman" panose="02020603050405020304" pitchFamily="18" charset="0"/>
                <a:ea typeface="+mj-ea"/>
                <a:cs typeface="+mj-cs"/>
              </a:rPr>
              <a:t> </a:t>
            </a:r>
            <a:r>
              <a:rPr lang="en-US" kern="1200" dirty="0" smtClean="0">
                <a:latin typeface="Times New Roman" panose="02020603050405020304" pitchFamily="18" charset="0"/>
                <a:ea typeface="+mj-ea"/>
                <a:cs typeface="+mj-cs"/>
              </a:rPr>
              <a:t>S X</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In this section, you’ll run and interact with your first C </a:t>
            </a:r>
            <a:r>
              <a:rPr lang="en-US" altLang="en-US" sz="2400" kern="1200" dirty="0" smtClean="0">
                <a:solidFill>
                  <a:srgbClr val="000000"/>
                </a:solidFill>
                <a:latin typeface="Arial (Body)"/>
                <a:ea typeface="+mn-ea"/>
                <a:cs typeface="+mn-cs"/>
              </a:rPr>
              <a:t>application.</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You’ll begin by running an entertaining guess-the-number game, which picks a number from 1 to 1000 and prompts you to guess </a:t>
            </a:r>
            <a:r>
              <a:rPr lang="en-US" altLang="en-US" sz="2400" kern="1200" dirty="0" smtClean="0">
                <a:solidFill>
                  <a:srgbClr val="000000"/>
                </a:solidFill>
                <a:latin typeface="Arial (Body)"/>
                <a:ea typeface="+mn-ea"/>
                <a:cs typeface="+mn-cs"/>
              </a:rPr>
              <a:t>it.</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If your guess is correct, the game </a:t>
            </a:r>
            <a:r>
              <a:rPr lang="en-US" altLang="en-US" sz="2400" kern="1200" dirty="0" smtClean="0">
                <a:solidFill>
                  <a:srgbClr val="000000"/>
                </a:solidFill>
                <a:latin typeface="Arial (Body)"/>
                <a:ea typeface="+mn-ea"/>
                <a:cs typeface="+mn-cs"/>
              </a:rPr>
              <a:t>ends.</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If your guess is not correct, the application indicates whether your guess is higher or lower than the correct number. There is no limit on the number of guesses you can </a:t>
            </a:r>
            <a:r>
              <a:rPr lang="en-US" altLang="en-US" sz="2400" kern="1200" dirty="0" smtClean="0">
                <a:solidFill>
                  <a:srgbClr val="000000"/>
                </a:solidFill>
                <a:latin typeface="Arial (Body)"/>
                <a:ea typeface="+mn-ea"/>
                <a:cs typeface="+mn-cs"/>
              </a:rPr>
              <a:t>make.</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7013446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1.10 Test-Driving a C Application in Windows, Linux and Mac O</a:t>
            </a:r>
            <a:r>
              <a:rPr lang="en-US" sz="100" kern="1200" dirty="0" smtClean="0">
                <a:latin typeface="Times New Roman" panose="02020603050405020304" pitchFamily="18" charset="0"/>
                <a:ea typeface="+mj-ea"/>
                <a:cs typeface="+mj-cs"/>
              </a:rPr>
              <a:t> </a:t>
            </a:r>
            <a:r>
              <a:rPr lang="en-US" kern="1200" dirty="0" smtClean="0">
                <a:latin typeface="Times New Roman" panose="02020603050405020304" pitchFamily="18" charset="0"/>
                <a:ea typeface="+mj-ea"/>
                <a:cs typeface="+mj-cs"/>
              </a:rPr>
              <a:t>S X</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For this test-drive only, we’ve modified this application from the exercise you’ll be asked to create in Chapter </a:t>
            </a:r>
            <a:r>
              <a:rPr lang="en-US" altLang="en-US" sz="2400" kern="1200" dirty="0" smtClean="0">
                <a:solidFill>
                  <a:srgbClr val="000000"/>
                </a:solidFill>
                <a:latin typeface="Arial (Body)"/>
                <a:ea typeface="+mn-ea"/>
                <a:cs typeface="+mn-cs"/>
              </a:rPr>
              <a:t>5.</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Normally this application randomly selects the correct </a:t>
            </a:r>
            <a:r>
              <a:rPr lang="en-US" altLang="en-US" sz="2400" kern="1200" dirty="0" smtClean="0">
                <a:solidFill>
                  <a:srgbClr val="000000"/>
                </a:solidFill>
                <a:latin typeface="Arial (Body)"/>
                <a:ea typeface="+mn-ea"/>
                <a:cs typeface="+mn-cs"/>
              </a:rPr>
              <a:t>answers.</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The modified application uses the same sequence of correct answers every time you execute the program (though this may vary by compiler), so you can use the same guesses we use in this section and see the same results.</a:t>
            </a:r>
          </a:p>
        </p:txBody>
      </p:sp>
    </p:spTree>
    <p:extLst>
      <p:ext uri="{BB962C8B-B14F-4D97-AF65-F5344CB8AC3E}">
        <p14:creationId xmlns:p14="http://schemas.microsoft.com/office/powerpoint/2010/main" val="7616434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1.10.1 </a:t>
            </a:r>
            <a:r>
              <a:rPr lang="en-US" dirty="0" smtClean="0">
                <a:latin typeface="Times New Roman" panose="02020603050405020304" pitchFamily="18" charset="0"/>
                <a:cs typeface="Times New Roman" panose="02020603050405020304" pitchFamily="18" charset="0"/>
              </a:rPr>
              <a:t>Running </a:t>
            </a:r>
            <a:r>
              <a:rPr lang="en-US" dirty="0">
                <a:latin typeface="Times New Roman" panose="02020603050405020304" pitchFamily="18" charset="0"/>
                <a:cs typeface="Times New Roman" panose="02020603050405020304" pitchFamily="18" charset="0"/>
              </a:rPr>
              <a:t>a C Application from the Windows Command </a:t>
            </a:r>
            <a:r>
              <a:rPr lang="en-US" dirty="0" smtClean="0">
                <a:latin typeface="Times New Roman" panose="02020603050405020304" pitchFamily="18" charset="0"/>
                <a:cs typeface="Times New Roman" panose="02020603050405020304" pitchFamily="18" charset="0"/>
              </a:rPr>
              <a:t>Prompt </a:t>
            </a:r>
            <a:r>
              <a:rPr lang="en-US" sz="2000" b="0" dirty="0" smtClean="0">
                <a:latin typeface="Times New Roman" panose="02020603050405020304" pitchFamily="18" charset="0"/>
                <a:cs typeface="Times New Roman" panose="02020603050405020304" pitchFamily="18" charset="0"/>
              </a:rPr>
              <a:t>(1 of 7)</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890551"/>
          </a:xfrm>
        </p:spPr>
        <p:txBody>
          <a:bodyPr/>
          <a:lstStyle/>
          <a:p>
            <a:pPr marL="0" indent="0">
              <a:buNone/>
            </a:pPr>
            <a:r>
              <a:rPr lang="en-US" sz="2200" b="1" dirty="0">
                <a:latin typeface="+mn-lt"/>
              </a:rPr>
              <a:t>Figure 1.7</a:t>
            </a:r>
            <a:r>
              <a:rPr lang="en-US" sz="2200" dirty="0">
                <a:latin typeface="+mn-lt"/>
              </a:rPr>
              <a:t> Opening a </a:t>
            </a:r>
            <a:r>
              <a:rPr lang="en-US" sz="2200" b="1" dirty="0">
                <a:latin typeface="+mn-lt"/>
              </a:rPr>
              <a:t>Command Prompt </a:t>
            </a:r>
            <a:r>
              <a:rPr lang="en-US" sz="2200" dirty="0">
                <a:latin typeface="+mn-lt"/>
              </a:rPr>
              <a:t>window and changing the </a:t>
            </a:r>
            <a:r>
              <a:rPr lang="en-US" sz="2200" dirty="0" smtClean="0">
                <a:latin typeface="+mn-lt"/>
              </a:rPr>
              <a:t>directory.</a:t>
            </a:r>
            <a:endParaRPr lang="en-US" sz="2200" dirty="0">
              <a:latin typeface="+mn-lt"/>
            </a:endParaRPr>
          </a:p>
        </p:txBody>
      </p:sp>
      <p:pic>
        <p:nvPicPr>
          <p:cNvPr id="6" name="Picture 5" descr="Example of a command prompt window that has two lines of code for changing the directory. The lines read as follows. Line 1. C colon back slash right angle bracket c d, c colon back slash examples back slash c h 0 1 back slash Guess Number written as a single word, back slash Windows. Line 2. c colon back slash examples back slash c h 0 1 back slash Guess Number as a single word back slash Windows right angle bracket."/>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2275" t="4000" r="1742" b="62445"/>
          <a:stretch/>
        </p:blipFill>
        <p:spPr>
          <a:xfrm>
            <a:off x="699654" y="3174145"/>
            <a:ext cx="7744692" cy="2092036"/>
          </a:xfrm>
          <a:prstGeom prst="rect">
            <a:avLst/>
          </a:prstGeom>
          <a:noFill/>
          <a:ln>
            <a:noFill/>
          </a:ln>
        </p:spPr>
      </p:pic>
    </p:spTree>
    <p:extLst>
      <p:ext uri="{BB962C8B-B14F-4D97-AF65-F5344CB8AC3E}">
        <p14:creationId xmlns:p14="http://schemas.microsoft.com/office/powerpoint/2010/main" val="2615166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a:t>
            </a:r>
            <a:r>
              <a:rPr lang="en-US" dirty="0">
                <a:solidFill>
                  <a:schemeClr val="tx2"/>
                </a:solidFill>
                <a:latin typeface="Times New Roman" panose="02020603050405020304" pitchFamily="18" charset="0"/>
                <a:cs typeface="Times New Roman" panose="02020603050405020304" pitchFamily="18" charset="0"/>
              </a:rPr>
              <a:t> Introduction</a:t>
            </a: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mn-lt"/>
                <a:ea typeface="+mn-ea"/>
                <a:cs typeface="+mn-cs"/>
              </a:rPr>
              <a:t>The core of the book emphasizes effective software engineering through the proven methodologies of structured programming in C and object-oriented programming in </a:t>
            </a:r>
            <a:r>
              <a:rPr lang="en-US" altLang="en-US" sz="2400" kern="1200" dirty="0" smtClean="0">
                <a:solidFill>
                  <a:srgbClr val="000000"/>
                </a:solidFill>
                <a:latin typeface="+mn-lt"/>
                <a:ea typeface="+mn-ea"/>
                <a:cs typeface="+mn-cs"/>
              </a:rPr>
              <a:t>C++.</a:t>
            </a:r>
            <a:endParaRPr lang="en-US" altLang="en-US" sz="2400" kern="1200" dirty="0">
              <a:solidFill>
                <a:srgbClr val="000000"/>
              </a:solidFill>
              <a:latin typeface="+mn-lt"/>
              <a:ea typeface="+mn-ea"/>
              <a:cs typeface="+mn-cs"/>
            </a:endParaRPr>
          </a:p>
          <a:p>
            <a:pPr marL="255651" lvl="0" indent="-255651">
              <a:spcAft>
                <a:spcPct val="0"/>
              </a:spcAft>
              <a:buSzPts val="2400"/>
              <a:tabLst/>
            </a:pPr>
            <a:r>
              <a:rPr lang="en-US" altLang="en-US" sz="2400" kern="1200" dirty="0">
                <a:solidFill>
                  <a:srgbClr val="000000"/>
                </a:solidFill>
                <a:latin typeface="+mn-lt"/>
                <a:ea typeface="+mn-ea"/>
                <a:cs typeface="+mn-cs"/>
              </a:rPr>
              <a:t>All of these example programs may be downloaded from our website </a:t>
            </a:r>
            <a:r>
              <a:rPr lang="en-US" altLang="en-US" sz="2400" kern="1200" dirty="0">
                <a:solidFill>
                  <a:srgbClr val="000000"/>
                </a:solidFill>
                <a:latin typeface="Consolas" panose="020B0609020204030204" pitchFamily="49" charset="0"/>
                <a:ea typeface="+mn-ea"/>
                <a:cs typeface="Consolas" panose="020B0609020204030204" pitchFamily="49" charset="0"/>
                <a:hlinkClick r:id="rId2" tooltip="www.deitel.com/books/chtp7/"/>
              </a:rPr>
              <a:t>www.deitel.com/books/chtp7/</a:t>
            </a:r>
            <a:r>
              <a:rPr lang="en-US" altLang="en-US" sz="2400" kern="1200" dirty="0">
                <a:solidFill>
                  <a:srgbClr val="000000"/>
                </a:solidFill>
                <a:latin typeface="+mn-lt"/>
                <a:ea typeface="+mn-ea"/>
                <a:cs typeface="+mn-cs"/>
              </a:rPr>
              <a:t>.</a:t>
            </a:r>
          </a:p>
          <a:p>
            <a:pPr marL="255651" lvl="0" indent="-255651">
              <a:spcAft>
                <a:spcPct val="0"/>
              </a:spcAft>
              <a:buSzPts val="2400"/>
              <a:tabLst/>
            </a:pPr>
            <a:r>
              <a:rPr lang="en-US" altLang="en-US" sz="2400" kern="1200" dirty="0">
                <a:solidFill>
                  <a:srgbClr val="000000"/>
                </a:solidFill>
                <a:latin typeface="+mn-lt"/>
                <a:ea typeface="+mn-ea"/>
                <a:cs typeface="+mn-cs"/>
              </a:rPr>
              <a:t>You’ll learn how to command computers to perform tasks.</a:t>
            </a:r>
          </a:p>
          <a:p>
            <a:pPr marL="741553" lvl="1" indent="-284353">
              <a:spcAft>
                <a:spcPct val="0"/>
              </a:spcAft>
              <a:buSzPts val="2400"/>
            </a:pPr>
            <a:r>
              <a:rPr lang="en-US" altLang="en-US" sz="2400" b="1" kern="1200" dirty="0">
                <a:solidFill>
                  <a:srgbClr val="000000"/>
                </a:solidFill>
                <a:latin typeface="+mn-lt"/>
                <a:ea typeface="+mn-ea"/>
                <a:cs typeface="+mn-cs"/>
              </a:rPr>
              <a:t>Software</a:t>
            </a:r>
            <a:r>
              <a:rPr lang="en-US" altLang="en-US" sz="2400" kern="1200" dirty="0">
                <a:solidFill>
                  <a:srgbClr val="000000"/>
                </a:solidFill>
                <a:latin typeface="+mn-lt"/>
                <a:ea typeface="+mn-ea"/>
                <a:cs typeface="+mn-cs"/>
              </a:rPr>
              <a:t> (i.e., the instructions you write to command computers to perform </a:t>
            </a:r>
            <a:r>
              <a:rPr lang="en-US" altLang="en-US" sz="2400" b="1" kern="1200" dirty="0">
                <a:solidFill>
                  <a:srgbClr val="000000"/>
                </a:solidFill>
                <a:latin typeface="+mn-lt"/>
                <a:ea typeface="+mn-ea"/>
                <a:cs typeface="+mn-cs"/>
              </a:rPr>
              <a:t>actions</a:t>
            </a:r>
            <a:r>
              <a:rPr lang="en-US" altLang="en-US" sz="2400" kern="1200" dirty="0">
                <a:solidFill>
                  <a:srgbClr val="000000"/>
                </a:solidFill>
                <a:latin typeface="+mn-lt"/>
                <a:ea typeface="+mn-ea"/>
                <a:cs typeface="+mn-cs"/>
              </a:rPr>
              <a:t> and make </a:t>
            </a:r>
            <a:r>
              <a:rPr lang="en-US" altLang="en-US" sz="2400" b="1" kern="1200" dirty="0">
                <a:solidFill>
                  <a:srgbClr val="000000"/>
                </a:solidFill>
                <a:latin typeface="+mn-lt"/>
                <a:ea typeface="+mn-ea"/>
                <a:cs typeface="+mn-cs"/>
              </a:rPr>
              <a:t>decisions</a:t>
            </a:r>
            <a:r>
              <a:rPr lang="en-US" altLang="en-US" sz="2400" kern="1200" dirty="0">
                <a:solidFill>
                  <a:srgbClr val="000000"/>
                </a:solidFill>
                <a:latin typeface="+mn-lt"/>
                <a:ea typeface="+mn-ea"/>
                <a:cs typeface="+mn-cs"/>
              </a:rPr>
              <a:t>) controls computers (often referred to as </a:t>
            </a:r>
            <a:r>
              <a:rPr lang="en-US" altLang="en-US" sz="2400" b="1" kern="1200" dirty="0">
                <a:solidFill>
                  <a:srgbClr val="000000"/>
                </a:solidFill>
                <a:latin typeface="+mn-lt"/>
                <a:ea typeface="+mn-ea"/>
                <a:cs typeface="+mn-cs"/>
              </a:rPr>
              <a:t>hardware</a:t>
            </a:r>
            <a:r>
              <a:rPr lang="en-US" altLang="en-US" sz="2400" kern="1200" dirty="0">
                <a:solidFill>
                  <a:srgbClr val="000000"/>
                </a:solidFill>
                <a:latin typeface="+mn-lt"/>
                <a:ea typeface="+mn-ea"/>
                <a:cs typeface="+mn-cs"/>
              </a:rPr>
              <a:t>).</a:t>
            </a:r>
          </a:p>
        </p:txBody>
      </p:sp>
    </p:spTree>
    <p:extLst>
      <p:ext uri="{BB962C8B-B14F-4D97-AF65-F5344CB8AC3E}">
        <p14:creationId xmlns:p14="http://schemas.microsoft.com/office/powerpoint/2010/main" val="97921939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1.10.1 </a:t>
            </a:r>
            <a:r>
              <a:rPr lang="en-US" dirty="0" smtClean="0">
                <a:latin typeface="Times New Roman" panose="02020603050405020304" pitchFamily="18" charset="0"/>
                <a:cs typeface="Times New Roman" panose="02020603050405020304" pitchFamily="18" charset="0"/>
              </a:rPr>
              <a:t>Running </a:t>
            </a:r>
            <a:r>
              <a:rPr lang="en-US" dirty="0">
                <a:latin typeface="Times New Roman" panose="02020603050405020304" pitchFamily="18" charset="0"/>
                <a:cs typeface="Times New Roman" panose="02020603050405020304" pitchFamily="18" charset="0"/>
              </a:rPr>
              <a:t>a C Application from the Windows Command </a:t>
            </a:r>
            <a:r>
              <a:rPr lang="en-US" dirty="0" smtClean="0">
                <a:latin typeface="Times New Roman" panose="02020603050405020304" pitchFamily="18" charset="0"/>
                <a:cs typeface="Times New Roman" panose="02020603050405020304" pitchFamily="18" charset="0"/>
              </a:rPr>
              <a:t>Prompt </a:t>
            </a:r>
            <a:r>
              <a:rPr lang="en-US" sz="2000" b="0" dirty="0" smtClean="0">
                <a:latin typeface="Times New Roman" panose="02020603050405020304" pitchFamily="18" charset="0"/>
                <a:cs typeface="Times New Roman" panose="02020603050405020304" pitchFamily="18" charset="0"/>
              </a:rPr>
              <a:t>(2 of 7)</a:t>
            </a:r>
            <a:endParaRPr lang="en-US" sz="2000" b="0" dirty="0"/>
          </a:p>
        </p:txBody>
      </p:sp>
      <p:sp>
        <p:nvSpPr>
          <p:cNvPr id="3" name="Text Placeholder 2"/>
          <p:cNvSpPr>
            <a:spLocks noGrp="1"/>
          </p:cNvSpPr>
          <p:nvPr>
            <p:ph type="body" idx="1"/>
          </p:nvPr>
        </p:nvSpPr>
        <p:spPr>
          <a:xfrm>
            <a:off x="457200" y="1600201"/>
            <a:ext cx="8229600" cy="459606"/>
          </a:xfrm>
        </p:spPr>
        <p:txBody>
          <a:bodyPr/>
          <a:lstStyle/>
          <a:p>
            <a:pPr marL="0" indent="0">
              <a:buNone/>
            </a:pPr>
            <a:r>
              <a:rPr lang="en-US" sz="2200" b="1" dirty="0">
                <a:latin typeface="+mn-lt"/>
              </a:rPr>
              <a:t>Figure 1.8</a:t>
            </a:r>
            <a:r>
              <a:rPr lang="en-US" sz="2200" dirty="0">
                <a:latin typeface="+mn-lt"/>
              </a:rPr>
              <a:t> Running the </a:t>
            </a:r>
            <a:r>
              <a:rPr lang="en-US" sz="2200" b="1" dirty="0">
                <a:latin typeface="+mn-lt"/>
                <a:cs typeface="Consolas" panose="020B0609020204030204" pitchFamily="49" charset="0"/>
              </a:rPr>
              <a:t>GuessNumber</a:t>
            </a:r>
            <a:r>
              <a:rPr lang="en-US" sz="2200" dirty="0">
                <a:latin typeface="+mn-lt"/>
                <a:cs typeface="Consolas" panose="020B0609020204030204" pitchFamily="49" charset="0"/>
              </a:rPr>
              <a:t> </a:t>
            </a:r>
            <a:r>
              <a:rPr lang="en-US" sz="2200" dirty="0" smtClean="0">
                <a:latin typeface="+mn-lt"/>
              </a:rPr>
              <a:t>application.</a:t>
            </a:r>
            <a:endParaRPr lang="en-US" sz="2200" dirty="0">
              <a:latin typeface="+mn-lt"/>
            </a:endParaRPr>
          </a:p>
        </p:txBody>
      </p:sp>
      <p:pic>
        <p:nvPicPr>
          <p:cNvPr id="6" name="Picture 5" descr="An example of a command prompt window for running the Guess Number application with five lines of code. The lines read as follows. Line 1. c colon back slash examples back slash c h 0 1 back slash Guess Number written as a single word back slash Windows right angle bracket Guess Number written as a single word. Line 2. I have a number between 1 and 1000 period. Line 3. Can you guess my number question mark. Line 4. Please type your first guess period. Line 5. question mark."/>
          <p:cNvPicPr>
            <a:picLocks noChangeAspect="1"/>
          </p:cNvPicPr>
          <p:nvPr/>
        </p:nvPicPr>
        <p:blipFill rotWithShape="1">
          <a:blip r:embed="rId2"/>
          <a:srcRect l="3473" t="4448" r="3473" b="60222"/>
          <a:stretch/>
        </p:blipFill>
        <p:spPr>
          <a:xfrm>
            <a:off x="457200" y="2601228"/>
            <a:ext cx="8260080" cy="2423160"/>
          </a:xfrm>
          <a:prstGeom prst="rect">
            <a:avLst/>
          </a:prstGeom>
        </p:spPr>
      </p:pic>
    </p:spTree>
    <p:extLst>
      <p:ext uri="{BB962C8B-B14F-4D97-AF65-F5344CB8AC3E}">
        <p14:creationId xmlns:p14="http://schemas.microsoft.com/office/powerpoint/2010/main" val="23092634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smtClean="0">
                <a:latin typeface="Times New Roman" panose="02020603050405020304" pitchFamily="18" charset="0"/>
                <a:cs typeface="Times New Roman" panose="02020603050405020304" pitchFamily="18" charset="0"/>
              </a:rPr>
              <a:t>1.10.1</a:t>
            </a:r>
            <a:r>
              <a:rPr lang="en-US" dirty="0">
                <a:latin typeface="Times New Roman" panose="02020603050405020304" pitchFamily="18" charset="0"/>
                <a:cs typeface="Times New Roman" panose="02020603050405020304" pitchFamily="18" charset="0"/>
              </a:rPr>
              <a:t> Running a C Application from the Windows Command </a:t>
            </a:r>
            <a:r>
              <a:rPr lang="en-US" dirty="0" smtClean="0">
                <a:latin typeface="Times New Roman" panose="02020603050405020304" pitchFamily="18" charset="0"/>
                <a:cs typeface="Times New Roman" panose="02020603050405020304" pitchFamily="18" charset="0"/>
              </a:rPr>
              <a:t>Prompt </a:t>
            </a:r>
            <a:r>
              <a:rPr lang="en-US" sz="2000" b="0" dirty="0" smtClean="0">
                <a:latin typeface="Times New Roman" panose="02020603050405020304" pitchFamily="18" charset="0"/>
                <a:cs typeface="Times New Roman" panose="02020603050405020304" pitchFamily="18" charset="0"/>
              </a:rPr>
              <a:t>(3 </a:t>
            </a:r>
            <a:r>
              <a:rPr lang="en-US" sz="2000" b="0" dirty="0">
                <a:latin typeface="Times New Roman" panose="02020603050405020304" pitchFamily="18" charset="0"/>
                <a:cs typeface="Times New Roman" panose="02020603050405020304" pitchFamily="18" charset="0"/>
              </a:rPr>
              <a:t>of 7)</a:t>
            </a:r>
            <a:endParaRPr lang="en-US" sz="2000" dirty="0"/>
          </a:p>
        </p:txBody>
      </p:sp>
      <p:sp>
        <p:nvSpPr>
          <p:cNvPr id="3" name="Text Placeholder 2"/>
          <p:cNvSpPr>
            <a:spLocks noGrp="1"/>
          </p:cNvSpPr>
          <p:nvPr>
            <p:ph type="body" idx="1"/>
          </p:nvPr>
        </p:nvSpPr>
        <p:spPr>
          <a:xfrm>
            <a:off x="457200" y="1600200"/>
            <a:ext cx="8229600" cy="430731"/>
          </a:xfrm>
        </p:spPr>
        <p:txBody>
          <a:bodyPr/>
          <a:lstStyle/>
          <a:p>
            <a:pPr marL="0" indent="0">
              <a:buNone/>
            </a:pPr>
            <a:r>
              <a:rPr lang="en-US" sz="2200" b="1" dirty="0">
                <a:latin typeface="+mn-lt"/>
              </a:rPr>
              <a:t>Figure 1.9 </a:t>
            </a:r>
            <a:r>
              <a:rPr lang="en-US" sz="2200" dirty="0">
                <a:latin typeface="+mn-lt"/>
              </a:rPr>
              <a:t>Entering </a:t>
            </a:r>
            <a:r>
              <a:rPr lang="en-US" sz="2200" dirty="0" smtClean="0">
                <a:latin typeface="+mn-lt"/>
              </a:rPr>
              <a:t>your first guess.</a:t>
            </a:r>
            <a:endParaRPr lang="en-US" sz="2200" dirty="0">
              <a:latin typeface="+mn-lt"/>
            </a:endParaRPr>
          </a:p>
        </p:txBody>
      </p:sp>
      <p:pic>
        <p:nvPicPr>
          <p:cNvPr id="2" name="Picture 1" descr="An example of a command prompt window for running the Guess Number application that now shows additional lines after an initial attempt at guessing a number. There are 6 lines. The lines read as follows. Line 1. I have a number between 1 and 1000 period. Line 2. Can you guess my number question mark. Line 3. Please type your first guess period. Line 4. question mark 500. Line 5. Too high period Try again period. Line 6. question mark."/>
          <p:cNvPicPr>
            <a:picLocks noChangeAspect="1"/>
          </p:cNvPicPr>
          <p:nvPr/>
        </p:nvPicPr>
        <p:blipFill rotWithShape="1">
          <a:blip r:embed="rId2"/>
          <a:srcRect l="3643" t="4086" r="2958" b="60088"/>
          <a:stretch/>
        </p:blipFill>
        <p:spPr>
          <a:xfrm>
            <a:off x="742604" y="2243051"/>
            <a:ext cx="7536873" cy="2189018"/>
          </a:xfrm>
          <a:prstGeom prst="rect">
            <a:avLst/>
          </a:prstGeom>
        </p:spPr>
      </p:pic>
    </p:spTree>
    <p:extLst>
      <p:ext uri="{BB962C8B-B14F-4D97-AF65-F5344CB8AC3E}">
        <p14:creationId xmlns:p14="http://schemas.microsoft.com/office/powerpoint/2010/main" val="36303127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1.10.1 </a:t>
            </a:r>
            <a:r>
              <a:rPr lang="en-US" dirty="0" smtClean="0">
                <a:latin typeface="Times New Roman" panose="02020603050405020304" pitchFamily="18" charset="0"/>
                <a:cs typeface="Times New Roman" panose="02020603050405020304" pitchFamily="18" charset="0"/>
              </a:rPr>
              <a:t>Running </a:t>
            </a:r>
            <a:r>
              <a:rPr lang="en-US" dirty="0">
                <a:latin typeface="Times New Roman" panose="02020603050405020304" pitchFamily="18" charset="0"/>
                <a:cs typeface="Times New Roman" panose="02020603050405020304" pitchFamily="18" charset="0"/>
              </a:rPr>
              <a:t>a C Application from the Windows Command </a:t>
            </a:r>
            <a:r>
              <a:rPr lang="en-US" dirty="0" smtClean="0">
                <a:latin typeface="Times New Roman" panose="02020603050405020304" pitchFamily="18" charset="0"/>
                <a:cs typeface="Times New Roman" panose="02020603050405020304" pitchFamily="18" charset="0"/>
              </a:rPr>
              <a:t>Prompt </a:t>
            </a:r>
            <a:r>
              <a:rPr lang="en-US" sz="2000" b="0" dirty="0" smtClean="0">
                <a:latin typeface="Times New Roman" panose="02020603050405020304" pitchFamily="18" charset="0"/>
                <a:cs typeface="Times New Roman" panose="02020603050405020304" pitchFamily="18" charset="0"/>
              </a:rPr>
              <a:t>(4 of 7)</a:t>
            </a:r>
            <a:endParaRPr lang="en-US" sz="2000" b="0" dirty="0"/>
          </a:p>
        </p:txBody>
      </p:sp>
      <p:sp>
        <p:nvSpPr>
          <p:cNvPr id="3" name="Text Placeholder 2"/>
          <p:cNvSpPr>
            <a:spLocks noGrp="1"/>
          </p:cNvSpPr>
          <p:nvPr>
            <p:ph type="body" idx="1"/>
          </p:nvPr>
        </p:nvSpPr>
        <p:spPr>
          <a:xfrm>
            <a:off x="457200" y="1600201"/>
            <a:ext cx="8229600" cy="469232"/>
          </a:xfrm>
        </p:spPr>
        <p:txBody>
          <a:bodyPr/>
          <a:lstStyle/>
          <a:p>
            <a:pPr marL="0" indent="0">
              <a:buNone/>
            </a:pPr>
            <a:r>
              <a:rPr lang="en-US" sz="2000" b="1" dirty="0">
                <a:latin typeface="+mn-lt"/>
              </a:rPr>
              <a:t>Figure 1.10 </a:t>
            </a:r>
            <a:r>
              <a:rPr lang="en-US" sz="2000" dirty="0">
                <a:latin typeface="+mn-lt"/>
              </a:rPr>
              <a:t>Entering a </a:t>
            </a:r>
            <a:r>
              <a:rPr lang="en-US" sz="2000" dirty="0" smtClean="0">
                <a:latin typeface="+mn-lt"/>
              </a:rPr>
              <a:t>second guess </a:t>
            </a:r>
            <a:r>
              <a:rPr lang="en-US" sz="2000" dirty="0">
                <a:latin typeface="+mn-lt"/>
              </a:rPr>
              <a:t>and </a:t>
            </a:r>
            <a:r>
              <a:rPr lang="en-US" sz="2000" dirty="0" smtClean="0">
                <a:latin typeface="+mn-lt"/>
              </a:rPr>
              <a:t>receiving feedback.</a:t>
            </a:r>
            <a:endParaRPr lang="en-US" sz="2000" dirty="0">
              <a:latin typeface="+mn-lt"/>
            </a:endParaRPr>
          </a:p>
        </p:txBody>
      </p:sp>
      <p:pic>
        <p:nvPicPr>
          <p:cNvPr id="2" name="Picture 1" descr="An example of a command prompt window for running the Guess Number application that now shows additional lines after a second attempt at guessing a number. There are 8 lines. The lines read as follows. Line 1. I have a number between 1 and 1000 period. Line 2. Can you guess my number question mark. Line 3. Please type your first guess period. Line 4. question mark 500. Line 5. Too high period Try again period. Line 6. question mark 250. Line 7. Too high period Try again period. Line 8. question mark."/>
          <p:cNvPicPr>
            <a:picLocks noChangeAspect="1"/>
          </p:cNvPicPr>
          <p:nvPr/>
        </p:nvPicPr>
        <p:blipFill rotWithShape="1">
          <a:blip r:embed="rId2"/>
          <a:srcRect l="2164" t="4194" r="2441" b="56799"/>
          <a:stretch/>
        </p:blipFill>
        <p:spPr>
          <a:xfrm>
            <a:off x="338130" y="2324515"/>
            <a:ext cx="8467740" cy="2675314"/>
          </a:xfrm>
          <a:prstGeom prst="rect">
            <a:avLst/>
          </a:prstGeom>
        </p:spPr>
      </p:pic>
    </p:spTree>
    <p:extLst>
      <p:ext uri="{BB962C8B-B14F-4D97-AF65-F5344CB8AC3E}">
        <p14:creationId xmlns:p14="http://schemas.microsoft.com/office/powerpoint/2010/main" val="14813898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1.10.1 </a:t>
            </a:r>
            <a:r>
              <a:rPr lang="en-US" dirty="0" smtClean="0">
                <a:latin typeface="Times New Roman" panose="02020603050405020304" pitchFamily="18" charset="0"/>
                <a:cs typeface="Times New Roman" panose="02020603050405020304" pitchFamily="18" charset="0"/>
              </a:rPr>
              <a:t>Running </a:t>
            </a:r>
            <a:r>
              <a:rPr lang="en-US" dirty="0">
                <a:latin typeface="Times New Roman" panose="02020603050405020304" pitchFamily="18" charset="0"/>
                <a:cs typeface="Times New Roman" panose="02020603050405020304" pitchFamily="18" charset="0"/>
              </a:rPr>
              <a:t>a C Application from the Windows Command </a:t>
            </a:r>
            <a:r>
              <a:rPr lang="en-US" dirty="0" smtClean="0">
                <a:latin typeface="Times New Roman" panose="02020603050405020304" pitchFamily="18" charset="0"/>
                <a:cs typeface="Times New Roman" panose="02020603050405020304" pitchFamily="18" charset="0"/>
              </a:rPr>
              <a:t>Prompt </a:t>
            </a:r>
            <a:r>
              <a:rPr lang="en-US" sz="2000" b="0" dirty="0" smtClean="0">
                <a:latin typeface="Times New Roman" panose="02020603050405020304" pitchFamily="18" charset="0"/>
                <a:cs typeface="Times New Roman" panose="02020603050405020304" pitchFamily="18" charset="0"/>
              </a:rPr>
              <a:t>(5 of 7)</a:t>
            </a:r>
            <a:endParaRPr lang="en-US" sz="2000" b="0" dirty="0"/>
          </a:p>
        </p:txBody>
      </p:sp>
      <p:sp>
        <p:nvSpPr>
          <p:cNvPr id="3" name="Text Placeholder 2"/>
          <p:cNvSpPr>
            <a:spLocks noGrp="1"/>
          </p:cNvSpPr>
          <p:nvPr>
            <p:ph type="body" idx="1"/>
          </p:nvPr>
        </p:nvSpPr>
        <p:spPr>
          <a:xfrm>
            <a:off x="457200" y="1600200"/>
            <a:ext cx="8229600" cy="767615"/>
          </a:xfrm>
        </p:spPr>
        <p:txBody>
          <a:bodyPr/>
          <a:lstStyle/>
          <a:p>
            <a:pPr marL="0" indent="0">
              <a:buNone/>
            </a:pPr>
            <a:r>
              <a:rPr lang="en-US" sz="2200" b="1" dirty="0">
                <a:latin typeface="+mn-lt"/>
              </a:rPr>
              <a:t>Figure 1.11 </a:t>
            </a:r>
            <a:r>
              <a:rPr lang="en-US" sz="2200" dirty="0">
                <a:latin typeface="+mn-lt"/>
              </a:rPr>
              <a:t>Entering </a:t>
            </a:r>
            <a:r>
              <a:rPr lang="en-US" sz="2200" dirty="0" smtClean="0">
                <a:latin typeface="+mn-lt"/>
              </a:rPr>
              <a:t>additional guesses </a:t>
            </a:r>
            <a:r>
              <a:rPr lang="en-US" sz="2200" dirty="0">
                <a:latin typeface="+mn-lt"/>
              </a:rPr>
              <a:t>and </a:t>
            </a:r>
            <a:r>
              <a:rPr lang="en-US" sz="2200" dirty="0" smtClean="0">
                <a:latin typeface="+mn-lt"/>
              </a:rPr>
              <a:t>guessing </a:t>
            </a:r>
            <a:r>
              <a:rPr lang="en-US" sz="2200" dirty="0">
                <a:latin typeface="+mn-lt"/>
              </a:rPr>
              <a:t>the </a:t>
            </a:r>
            <a:r>
              <a:rPr lang="en-US" sz="2200" dirty="0" smtClean="0">
                <a:latin typeface="+mn-lt"/>
              </a:rPr>
              <a:t>correct number.</a:t>
            </a:r>
            <a:endParaRPr lang="en-US" sz="2200" dirty="0">
              <a:latin typeface="+mn-lt"/>
            </a:endParaRPr>
          </a:p>
        </p:txBody>
      </p:sp>
      <p:pic>
        <p:nvPicPr>
          <p:cNvPr id="6" name="Picture 5" descr="An example of a command prompt window for running the Guess Number application that now shows additional lines after several attempts at guessing a number and getting the correct answer. The program then has an option for playing again. There are 19 lines. The lines read as follows. Line 1. Too high period Try again period. Line 2. question mark 125. Line 3. Too high period Try again period. Line 4. question mark 62. Line 5. Too high period Try again period. Line 6. question mark 31. Line 7. Too low period Try again period. Line 8. question mark 46. Line 9. Too high period Try again period. Line 10. question mark 39. Line 11. Too low period Try again period. Line 12. question mark 43. Line 13. Too high period Try again period. Line 14. question mark 41. Line 15. Too low period Try again period. Line 16. question mark 42. Line 17. Excellent exclamation point You guessed the number exclamation point. Line 18. Would you like to play again question mark. Line 19. Please type left parenthesis 1 equals yes comma 2 equals no right parenthesis question mark."/>
          <p:cNvPicPr>
            <a:picLocks noChangeAspect="1"/>
          </p:cNvPicPr>
          <p:nvPr/>
        </p:nvPicPr>
        <p:blipFill rotWithShape="1">
          <a:blip r:embed="rId2"/>
          <a:srcRect l="2271" t="4003" r="2786" b="19337"/>
          <a:stretch/>
        </p:blipFill>
        <p:spPr>
          <a:xfrm>
            <a:off x="1689371" y="2517663"/>
            <a:ext cx="5765258" cy="3596769"/>
          </a:xfrm>
          <a:prstGeom prst="rect">
            <a:avLst/>
          </a:prstGeom>
        </p:spPr>
      </p:pic>
    </p:spTree>
    <p:extLst>
      <p:ext uri="{BB962C8B-B14F-4D97-AF65-F5344CB8AC3E}">
        <p14:creationId xmlns:p14="http://schemas.microsoft.com/office/powerpoint/2010/main" val="2214457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1.10.1 </a:t>
            </a:r>
            <a:r>
              <a:rPr lang="en-US" dirty="0" smtClean="0">
                <a:latin typeface="Times New Roman" panose="02020603050405020304" pitchFamily="18" charset="0"/>
                <a:cs typeface="Times New Roman" panose="02020603050405020304" pitchFamily="18" charset="0"/>
              </a:rPr>
              <a:t>Running </a:t>
            </a:r>
            <a:r>
              <a:rPr lang="en-US" dirty="0">
                <a:latin typeface="Times New Roman" panose="02020603050405020304" pitchFamily="18" charset="0"/>
                <a:cs typeface="Times New Roman" panose="02020603050405020304" pitchFamily="18" charset="0"/>
              </a:rPr>
              <a:t>a C Application from the Windows Command </a:t>
            </a:r>
            <a:r>
              <a:rPr lang="en-US" dirty="0" smtClean="0">
                <a:latin typeface="Times New Roman" panose="02020603050405020304" pitchFamily="18" charset="0"/>
                <a:cs typeface="Times New Roman" panose="02020603050405020304" pitchFamily="18" charset="0"/>
              </a:rPr>
              <a:t>Prompt </a:t>
            </a:r>
            <a:r>
              <a:rPr lang="en-US" sz="2000" b="0" dirty="0" smtClean="0">
                <a:latin typeface="Times New Roman" panose="02020603050405020304" pitchFamily="18" charset="0"/>
                <a:cs typeface="Times New Roman" panose="02020603050405020304" pitchFamily="18" charset="0"/>
              </a:rPr>
              <a:t>(6 of 7)</a:t>
            </a:r>
            <a:endParaRPr lang="en-US" sz="2000" b="0" dirty="0"/>
          </a:p>
        </p:txBody>
      </p:sp>
      <p:sp>
        <p:nvSpPr>
          <p:cNvPr id="3" name="Text Placeholder 2"/>
          <p:cNvSpPr>
            <a:spLocks noGrp="1"/>
          </p:cNvSpPr>
          <p:nvPr>
            <p:ph type="body" idx="1"/>
          </p:nvPr>
        </p:nvSpPr>
        <p:spPr>
          <a:xfrm>
            <a:off x="457200" y="1600201"/>
            <a:ext cx="8229600" cy="411480"/>
          </a:xfrm>
        </p:spPr>
        <p:txBody>
          <a:bodyPr/>
          <a:lstStyle/>
          <a:p>
            <a:pPr marL="0" indent="0">
              <a:buNone/>
            </a:pPr>
            <a:r>
              <a:rPr lang="en-US" sz="2200" b="1" dirty="0">
                <a:latin typeface="+mn-lt"/>
              </a:rPr>
              <a:t>Figure 1.12 </a:t>
            </a:r>
            <a:r>
              <a:rPr lang="en-US" sz="2200" dirty="0">
                <a:latin typeface="+mn-lt"/>
              </a:rPr>
              <a:t>Playing the </a:t>
            </a:r>
            <a:r>
              <a:rPr lang="en-US" sz="2200" dirty="0" smtClean="0">
                <a:latin typeface="+mn-lt"/>
              </a:rPr>
              <a:t>game again.</a:t>
            </a:r>
            <a:endParaRPr lang="en-US" sz="2200" dirty="0">
              <a:latin typeface="+mn-lt"/>
            </a:endParaRPr>
          </a:p>
        </p:txBody>
      </p:sp>
      <p:pic>
        <p:nvPicPr>
          <p:cNvPr id="6" name="Picture 5" descr="A command prompt window for running the Guess Number application that now shows it starting the game anew. There are 7 lines. The lines read as follows. Line 1. Excellent exclamation point You guessed the number exclamation point. Line 2. Would you like to play again question mark. Line 3. Please type left parenthesis 1 equals yes comma 2 equals no right parenthesis question mark 1. Line 4. I have a number between 1 and 1000 period. Line 5. Can you guess my number question mark. Line 6. Please type your first guess period. Line 7. question mark."/>
          <p:cNvPicPr>
            <a:picLocks noChangeAspect="1"/>
          </p:cNvPicPr>
          <p:nvPr/>
        </p:nvPicPr>
        <p:blipFill rotWithShape="1">
          <a:blip r:embed="rId2"/>
          <a:srcRect l="3473" t="4226" r="2957" b="52444"/>
          <a:stretch/>
        </p:blipFill>
        <p:spPr>
          <a:xfrm>
            <a:off x="441960" y="2225040"/>
            <a:ext cx="8305800" cy="2971800"/>
          </a:xfrm>
          <a:prstGeom prst="rect">
            <a:avLst/>
          </a:prstGeom>
        </p:spPr>
      </p:pic>
    </p:spTree>
    <p:extLst>
      <p:ext uri="{BB962C8B-B14F-4D97-AF65-F5344CB8AC3E}">
        <p14:creationId xmlns:p14="http://schemas.microsoft.com/office/powerpoint/2010/main" val="36756390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1.10.1 </a:t>
            </a:r>
            <a:r>
              <a:rPr lang="en-US" dirty="0" smtClean="0">
                <a:latin typeface="Times New Roman" panose="02020603050405020304" pitchFamily="18" charset="0"/>
                <a:cs typeface="Times New Roman" panose="02020603050405020304" pitchFamily="18" charset="0"/>
              </a:rPr>
              <a:t>Running </a:t>
            </a:r>
            <a:r>
              <a:rPr lang="en-US" dirty="0">
                <a:latin typeface="Times New Roman" panose="02020603050405020304" pitchFamily="18" charset="0"/>
                <a:cs typeface="Times New Roman" panose="02020603050405020304" pitchFamily="18" charset="0"/>
              </a:rPr>
              <a:t>a C Application from the Windows Command </a:t>
            </a:r>
            <a:r>
              <a:rPr lang="en-US" dirty="0" smtClean="0">
                <a:latin typeface="Times New Roman" panose="02020603050405020304" pitchFamily="18" charset="0"/>
                <a:cs typeface="Times New Roman" panose="02020603050405020304" pitchFamily="18" charset="0"/>
              </a:rPr>
              <a:t>Prompt </a:t>
            </a:r>
            <a:r>
              <a:rPr lang="en-US" sz="2000" b="0" dirty="0" smtClean="0">
                <a:latin typeface="Times New Roman" panose="02020603050405020304" pitchFamily="18" charset="0"/>
                <a:cs typeface="Times New Roman" panose="02020603050405020304" pitchFamily="18" charset="0"/>
              </a:rPr>
              <a:t>(7 of 7)</a:t>
            </a:r>
            <a:endParaRPr lang="en-US" sz="2000" b="0" dirty="0"/>
          </a:p>
        </p:txBody>
      </p:sp>
      <p:sp>
        <p:nvSpPr>
          <p:cNvPr id="2" name="Text Placeholder 1"/>
          <p:cNvSpPr>
            <a:spLocks noGrp="1"/>
          </p:cNvSpPr>
          <p:nvPr>
            <p:ph type="body" idx="1"/>
          </p:nvPr>
        </p:nvSpPr>
        <p:spPr>
          <a:xfrm>
            <a:off x="457200" y="1600200"/>
            <a:ext cx="8229600" cy="478857"/>
          </a:xfrm>
        </p:spPr>
        <p:txBody>
          <a:bodyPr/>
          <a:lstStyle/>
          <a:p>
            <a:pPr marL="0" indent="0">
              <a:buNone/>
            </a:pPr>
            <a:r>
              <a:rPr lang="en-US" sz="2200" b="1" dirty="0">
                <a:latin typeface="+mn-lt"/>
              </a:rPr>
              <a:t>Figure 1.13 </a:t>
            </a:r>
            <a:r>
              <a:rPr lang="en-US" sz="2200" dirty="0">
                <a:latin typeface="+mn-lt"/>
              </a:rPr>
              <a:t>Exiting the </a:t>
            </a:r>
            <a:r>
              <a:rPr lang="en-US" sz="2200" dirty="0" smtClean="0">
                <a:latin typeface="+mn-lt"/>
              </a:rPr>
              <a:t>game.</a:t>
            </a:r>
            <a:endParaRPr lang="en-US" sz="2200" dirty="0">
              <a:latin typeface="+mn-lt"/>
            </a:endParaRPr>
          </a:p>
        </p:txBody>
      </p:sp>
      <p:pic>
        <p:nvPicPr>
          <p:cNvPr id="3" name="Picture 2" descr="A command prompt window for running the Guess Number application that shows how to exit the game. There are 4 lines. The lines read as follows. Line 1. Excellent exclamation point You guessed the number exclamation point. Line 2. Would you like to play again question mark. Line 3. Please type left parenthesis 1 equals yes comma 2 equals no right parenthesis question mark 2. Line 4. C colon back slash examples back slash c h 0 1 back slash Guess Number written as a single word back slash Windows right angle bracket."/>
          <p:cNvPicPr>
            <a:picLocks noChangeAspect="1"/>
          </p:cNvPicPr>
          <p:nvPr/>
        </p:nvPicPr>
        <p:blipFill rotWithShape="1">
          <a:blip r:embed="rId2"/>
          <a:srcRect l="2957" t="4226" r="2786" b="62443"/>
          <a:stretch/>
        </p:blipFill>
        <p:spPr>
          <a:xfrm>
            <a:off x="624148" y="2609365"/>
            <a:ext cx="7606145" cy="2078182"/>
          </a:xfrm>
          <a:prstGeom prst="rect">
            <a:avLst/>
          </a:prstGeom>
        </p:spPr>
      </p:pic>
    </p:spTree>
    <p:extLst>
      <p:ext uri="{BB962C8B-B14F-4D97-AF65-F5344CB8AC3E}">
        <p14:creationId xmlns:p14="http://schemas.microsoft.com/office/powerpoint/2010/main" val="8266278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1.10.2 Running a C Application Using G</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N</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U C with Linux </a:t>
            </a:r>
            <a:r>
              <a:rPr lang="en-US" sz="2000" b="0" dirty="0" smtClean="0">
                <a:solidFill>
                  <a:schemeClr val="tx2"/>
                </a:solidFill>
                <a:latin typeface="Times New Roman" panose="02020603050405020304" pitchFamily="18" charset="0"/>
                <a:cs typeface="Times New Roman" panose="02020603050405020304" pitchFamily="18" charset="0"/>
              </a:rPr>
              <a:t>(1 of 8)</a:t>
            </a:r>
            <a:endParaRPr lang="en-US" sz="2000" b="0" dirty="0"/>
          </a:p>
        </p:txBody>
      </p:sp>
      <p:sp>
        <p:nvSpPr>
          <p:cNvPr id="3" name="Text Placeholder 2"/>
          <p:cNvSpPr>
            <a:spLocks noGrp="1"/>
          </p:cNvSpPr>
          <p:nvPr>
            <p:ph type="body" idx="1"/>
          </p:nvPr>
        </p:nvSpPr>
        <p:spPr>
          <a:xfrm>
            <a:off x="457200" y="1600201"/>
            <a:ext cx="8229600" cy="834992"/>
          </a:xfrm>
        </p:spPr>
        <p:txBody>
          <a:bodyPr/>
          <a:lstStyle/>
          <a:p>
            <a:pPr marL="0" indent="0">
              <a:buNone/>
            </a:pPr>
            <a:r>
              <a:rPr lang="en-US" sz="2200" b="1" dirty="0">
                <a:latin typeface="+mn-lt"/>
              </a:rPr>
              <a:t>Figure 1.14 </a:t>
            </a:r>
            <a:r>
              <a:rPr lang="en-US" sz="2200" dirty="0">
                <a:latin typeface="+mn-lt"/>
              </a:rPr>
              <a:t>Changing to the </a:t>
            </a:r>
            <a:r>
              <a:rPr lang="en-US" sz="2200" b="1" dirty="0">
                <a:latin typeface="+mn-lt"/>
                <a:cs typeface="Consolas" panose="020B0609020204030204" pitchFamily="49" charset="0"/>
              </a:rPr>
              <a:t>GuessNumber</a:t>
            </a:r>
            <a:r>
              <a:rPr lang="en-US" sz="2200" dirty="0">
                <a:latin typeface="+mn-lt"/>
              </a:rPr>
              <a:t> </a:t>
            </a:r>
            <a:r>
              <a:rPr lang="en-US" sz="2200" dirty="0" smtClean="0">
                <a:latin typeface="+mn-lt"/>
              </a:rPr>
              <a:t>application’s directory.</a:t>
            </a:r>
            <a:endParaRPr lang="en-US" sz="2200" dirty="0">
              <a:latin typeface="+mn-lt"/>
            </a:endParaRPr>
          </a:p>
        </p:txBody>
      </p:sp>
      <p:pic>
        <p:nvPicPr>
          <p:cNvPr id="6" name="Picture 5" descr="The code for starting the Guess Number application with Linux systems. There are 2 lines. The lines read as follows. Line 1. tilde dollar sign, c d, examples forward slash c h 0 1 forward slash Guess Number written as a single word forward slash G N U. Line 2. tilde forward slash examples forward slash c h 0 1 forward slash Guess Number written as a single word forward slash G N U dollar sign. Line one after the dollar sign,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4000" b="80000"/>
          <a:stretch/>
        </p:blipFill>
        <p:spPr>
          <a:xfrm>
            <a:off x="536791" y="2610197"/>
            <a:ext cx="8068830" cy="997527"/>
          </a:xfrm>
          <a:prstGeom prst="rect">
            <a:avLst/>
          </a:prstGeom>
          <a:noFill/>
          <a:ln>
            <a:noFill/>
          </a:ln>
        </p:spPr>
      </p:pic>
    </p:spTree>
    <p:extLst>
      <p:ext uri="{BB962C8B-B14F-4D97-AF65-F5344CB8AC3E}">
        <p14:creationId xmlns:p14="http://schemas.microsoft.com/office/powerpoint/2010/main" val="38770818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1.10.2 Running a C Application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with </a:t>
            </a:r>
            <a:r>
              <a:rPr lang="en-US" dirty="0" smtClean="0">
                <a:solidFill>
                  <a:schemeClr val="tx2"/>
                </a:solidFill>
                <a:latin typeface="Times New Roman" panose="02020603050405020304" pitchFamily="18" charset="0"/>
                <a:cs typeface="Times New Roman" panose="02020603050405020304" pitchFamily="18" charset="0"/>
              </a:rPr>
              <a:t>Linux </a:t>
            </a:r>
            <a:r>
              <a:rPr lang="en-US" sz="2000" b="0" dirty="0" smtClean="0">
                <a:solidFill>
                  <a:schemeClr val="tx2"/>
                </a:solidFill>
                <a:latin typeface="Times New Roman" panose="02020603050405020304" pitchFamily="18" charset="0"/>
                <a:cs typeface="Times New Roman" panose="02020603050405020304" pitchFamily="18" charset="0"/>
              </a:rPr>
              <a:t>(2 of 8)</a:t>
            </a:r>
            <a:endParaRPr lang="en-US" sz="2000" b="0" dirty="0"/>
          </a:p>
        </p:txBody>
      </p:sp>
      <p:sp>
        <p:nvSpPr>
          <p:cNvPr id="3" name="Text Placeholder 2"/>
          <p:cNvSpPr>
            <a:spLocks noGrp="1"/>
          </p:cNvSpPr>
          <p:nvPr>
            <p:ph type="body" idx="1"/>
          </p:nvPr>
        </p:nvSpPr>
        <p:spPr>
          <a:xfrm>
            <a:off x="457200" y="1600200"/>
            <a:ext cx="8013032" cy="844617"/>
          </a:xfrm>
        </p:spPr>
        <p:txBody>
          <a:bodyPr/>
          <a:lstStyle/>
          <a:p>
            <a:pPr marL="0" indent="0">
              <a:buNone/>
            </a:pPr>
            <a:r>
              <a:rPr lang="en-US" sz="2200" b="1" dirty="0">
                <a:latin typeface="+mn-lt"/>
              </a:rPr>
              <a:t>Figure 1.15 </a:t>
            </a:r>
            <a:r>
              <a:rPr lang="en-US" sz="2200" dirty="0">
                <a:latin typeface="+mn-lt"/>
              </a:rPr>
              <a:t>Compiling the </a:t>
            </a:r>
            <a:r>
              <a:rPr lang="en-US" sz="2200" b="1" dirty="0">
                <a:latin typeface="+mn-lt"/>
                <a:cs typeface="Consolas" panose="020B0609020204030204" pitchFamily="49" charset="0"/>
              </a:rPr>
              <a:t>GuessNumber</a:t>
            </a:r>
            <a:r>
              <a:rPr lang="en-US" sz="2200" dirty="0">
                <a:latin typeface="+mn-lt"/>
              </a:rPr>
              <a:t> </a:t>
            </a:r>
            <a:r>
              <a:rPr lang="en-US" sz="2200" dirty="0" smtClean="0">
                <a:latin typeface="+mn-lt"/>
              </a:rPr>
              <a:t>application using </a:t>
            </a:r>
            <a:r>
              <a:rPr lang="en-US" sz="2200" dirty="0">
                <a:latin typeface="+mn-lt"/>
              </a:rPr>
              <a:t>the </a:t>
            </a:r>
            <a:r>
              <a:rPr lang="en-US" sz="2200" b="1" dirty="0">
                <a:latin typeface="+mn-lt"/>
              </a:rPr>
              <a:t>g</a:t>
            </a:r>
            <a:r>
              <a:rPr lang="en-US" sz="100" b="1" dirty="0">
                <a:latin typeface="+mn-lt"/>
              </a:rPr>
              <a:t> </a:t>
            </a:r>
            <a:r>
              <a:rPr lang="en-US" sz="2200" b="1" dirty="0">
                <a:latin typeface="+mn-lt"/>
              </a:rPr>
              <a:t>c</a:t>
            </a:r>
            <a:r>
              <a:rPr lang="en-US" sz="100" b="1" dirty="0">
                <a:latin typeface="+mn-lt"/>
              </a:rPr>
              <a:t> </a:t>
            </a:r>
            <a:r>
              <a:rPr lang="en-US" sz="2200" b="1" dirty="0" err="1">
                <a:latin typeface="+mn-lt"/>
              </a:rPr>
              <a:t>c</a:t>
            </a:r>
            <a:r>
              <a:rPr lang="en-US" sz="2200" dirty="0">
                <a:latin typeface="+mn-lt"/>
              </a:rPr>
              <a:t> </a:t>
            </a:r>
            <a:r>
              <a:rPr lang="en-US" sz="2200" dirty="0" smtClean="0">
                <a:latin typeface="+mn-lt"/>
              </a:rPr>
              <a:t>command.</a:t>
            </a:r>
            <a:endParaRPr lang="en-US" sz="2200" dirty="0">
              <a:latin typeface="+mn-lt"/>
            </a:endParaRPr>
          </a:p>
        </p:txBody>
      </p:sp>
      <p:pic>
        <p:nvPicPr>
          <p:cNvPr id="2" name="Picture 1" descr="The code for compiling the Guess Number application with g c c command. There are 2 lines. The lines read as follows. Line 1. tilde forward slash examples forward slash c h 0 1 forward slash Guess Number written as a single word forward slash G N U dollar sign g c c hyphen s t d equals c 11 Guess Number written as a single word period c hyphen o Guess Number written as a single word. Line 2. tilde forward slash examples forward slash c h 0 1 forward slash Guess Number written as a single word forward slash G N U dollar sign. In Line 1 the text, is bolded starting at g c c."/>
          <p:cNvPicPr>
            <a:picLocks noChangeAspect="1"/>
          </p:cNvPicPr>
          <p:nvPr/>
        </p:nvPicPr>
        <p:blipFill rotWithShape="1">
          <a:blip r:embed="rId2"/>
          <a:srcRect t="4448" b="79997"/>
          <a:stretch/>
        </p:blipFill>
        <p:spPr>
          <a:xfrm>
            <a:off x="617214" y="2732367"/>
            <a:ext cx="8069586" cy="969818"/>
          </a:xfrm>
          <a:prstGeom prst="rect">
            <a:avLst/>
          </a:prstGeom>
        </p:spPr>
      </p:pic>
    </p:spTree>
    <p:extLst>
      <p:ext uri="{BB962C8B-B14F-4D97-AF65-F5344CB8AC3E}">
        <p14:creationId xmlns:p14="http://schemas.microsoft.com/office/powerpoint/2010/main" val="20675601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1.10.2 Running a C Application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with </a:t>
            </a:r>
            <a:r>
              <a:rPr lang="en-US" dirty="0" smtClean="0">
                <a:solidFill>
                  <a:schemeClr val="tx2"/>
                </a:solidFill>
                <a:latin typeface="Times New Roman" panose="02020603050405020304" pitchFamily="18" charset="0"/>
                <a:cs typeface="Times New Roman" panose="02020603050405020304" pitchFamily="18" charset="0"/>
              </a:rPr>
              <a:t>Linux </a:t>
            </a:r>
            <a:r>
              <a:rPr lang="en-US" sz="2000" b="0" dirty="0" smtClean="0">
                <a:solidFill>
                  <a:schemeClr val="tx2"/>
                </a:solidFill>
                <a:latin typeface="Times New Roman" panose="02020603050405020304" pitchFamily="18" charset="0"/>
                <a:cs typeface="Times New Roman" panose="02020603050405020304" pitchFamily="18" charset="0"/>
              </a:rPr>
              <a:t>(3 of 8)</a:t>
            </a:r>
            <a:endParaRPr lang="en-US" sz="2000" b="0" dirty="0"/>
          </a:p>
        </p:txBody>
      </p:sp>
      <p:sp>
        <p:nvSpPr>
          <p:cNvPr id="2" name="Text Placeholder 1"/>
          <p:cNvSpPr>
            <a:spLocks noGrp="1"/>
          </p:cNvSpPr>
          <p:nvPr>
            <p:ph type="body" idx="1"/>
          </p:nvPr>
        </p:nvSpPr>
        <p:spPr>
          <a:xfrm>
            <a:off x="457200" y="1600200"/>
            <a:ext cx="8229600" cy="507733"/>
          </a:xfrm>
        </p:spPr>
        <p:txBody>
          <a:bodyPr/>
          <a:lstStyle/>
          <a:p>
            <a:pPr marL="0" indent="0">
              <a:buNone/>
            </a:pPr>
            <a:r>
              <a:rPr lang="en-US" sz="2200" b="1" dirty="0">
                <a:latin typeface="+mn-lt"/>
              </a:rPr>
              <a:t>Figure 1.16 </a:t>
            </a:r>
            <a:r>
              <a:rPr lang="en-US" sz="2200" dirty="0">
                <a:latin typeface="+mn-lt"/>
              </a:rPr>
              <a:t>Running the </a:t>
            </a:r>
            <a:r>
              <a:rPr lang="en-US" sz="2200" b="1" dirty="0">
                <a:latin typeface="+mn-lt"/>
                <a:cs typeface="Consolas" panose="020B0609020204030204" pitchFamily="49" charset="0"/>
              </a:rPr>
              <a:t>GuessNumber</a:t>
            </a:r>
            <a:r>
              <a:rPr lang="en-US" sz="2200" dirty="0">
                <a:latin typeface="+mn-lt"/>
              </a:rPr>
              <a:t> </a:t>
            </a:r>
            <a:r>
              <a:rPr lang="en-US" sz="2200" dirty="0" smtClean="0">
                <a:latin typeface="+mn-lt"/>
              </a:rPr>
              <a:t>application.</a:t>
            </a:r>
            <a:endParaRPr lang="en-US" sz="2200" dirty="0">
              <a:latin typeface="+mn-lt"/>
            </a:endParaRPr>
          </a:p>
        </p:txBody>
      </p:sp>
      <p:pic>
        <p:nvPicPr>
          <p:cNvPr id="4" name="Picture 3" descr="The code and information for running the Guess Number application. There are 5 lines. The lines read as follows. Line 1. tilde forward slash examples forward slash c h 0 1 forward slash Guess Number written as a single word forward slash G N U dollar sign period forward slash Guess Number written as a single word. Line 2. I have a number between 1 and 1000 period. Line 3. Can you guess my number question mark. Line 4. Please type your first guess period. Line 5. question mark. In line 1 the period forward slash Guess Number written as a single word,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901" t="3778" r="541" b="67778"/>
          <a:stretch/>
        </p:blipFill>
        <p:spPr>
          <a:xfrm>
            <a:off x="610987" y="2374669"/>
            <a:ext cx="7952509" cy="1773382"/>
          </a:xfrm>
          <a:prstGeom prst="rect">
            <a:avLst/>
          </a:prstGeom>
          <a:noFill/>
          <a:ln>
            <a:noFill/>
          </a:ln>
        </p:spPr>
      </p:pic>
    </p:spTree>
    <p:extLst>
      <p:ext uri="{BB962C8B-B14F-4D97-AF65-F5344CB8AC3E}">
        <p14:creationId xmlns:p14="http://schemas.microsoft.com/office/powerpoint/2010/main" val="31977847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1.10.2 Running a C Application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with </a:t>
            </a:r>
            <a:r>
              <a:rPr lang="en-US" dirty="0" smtClean="0">
                <a:solidFill>
                  <a:schemeClr val="tx2"/>
                </a:solidFill>
                <a:latin typeface="Times New Roman" panose="02020603050405020304" pitchFamily="18" charset="0"/>
                <a:cs typeface="Times New Roman" panose="02020603050405020304" pitchFamily="18" charset="0"/>
              </a:rPr>
              <a:t>Linux </a:t>
            </a:r>
            <a:r>
              <a:rPr lang="en-US" sz="2000" b="0" dirty="0" smtClean="0">
                <a:solidFill>
                  <a:schemeClr val="tx2"/>
                </a:solidFill>
                <a:latin typeface="Times New Roman" panose="02020603050405020304" pitchFamily="18" charset="0"/>
                <a:cs typeface="Times New Roman" panose="02020603050405020304" pitchFamily="18" charset="0"/>
              </a:rPr>
              <a:t>(4 of 8)</a:t>
            </a:r>
            <a:endParaRPr lang="en-US" sz="2000" b="0" dirty="0"/>
          </a:p>
        </p:txBody>
      </p:sp>
      <p:sp>
        <p:nvSpPr>
          <p:cNvPr id="2" name="Text Placeholder 1"/>
          <p:cNvSpPr>
            <a:spLocks noGrp="1"/>
          </p:cNvSpPr>
          <p:nvPr>
            <p:ph type="body" idx="1"/>
          </p:nvPr>
        </p:nvSpPr>
        <p:spPr>
          <a:xfrm>
            <a:off x="457200" y="1600200"/>
            <a:ext cx="8229600" cy="449981"/>
          </a:xfrm>
        </p:spPr>
        <p:txBody>
          <a:bodyPr/>
          <a:lstStyle/>
          <a:p>
            <a:pPr marL="0" indent="0">
              <a:buNone/>
            </a:pPr>
            <a:r>
              <a:rPr lang="en-US" sz="2200" b="1" dirty="0">
                <a:latin typeface="+mn-lt"/>
              </a:rPr>
              <a:t>Figure 1.17 </a:t>
            </a:r>
            <a:r>
              <a:rPr lang="en-US" sz="2200" dirty="0">
                <a:latin typeface="+mn-lt"/>
              </a:rPr>
              <a:t>Entering an </a:t>
            </a:r>
            <a:r>
              <a:rPr lang="en-US" sz="2200" dirty="0" smtClean="0">
                <a:latin typeface="+mn-lt"/>
              </a:rPr>
              <a:t>initial guess.</a:t>
            </a:r>
            <a:endParaRPr lang="en-US" sz="2200" dirty="0">
              <a:latin typeface="+mn-lt"/>
            </a:endParaRPr>
          </a:p>
        </p:txBody>
      </p:sp>
      <p:pic>
        <p:nvPicPr>
          <p:cNvPr id="4" name="Picture 3" descr="The code and information that is shown when entering a first guess in the Guess Number application. There are 7 lines. The lines read as follows. Line 1. tilde forward slash examples forward slash c h 0 1 forward slash Guess Number written as a single word forward slash G N U dollar sign period forward slash Guess Number written as a single word. Line 2. I have a number between 1 and 1000 period. Line 3. Can you guess my number question mark. Line 4. Please type your first guess period. Line 5. question mark 500. Line 6. Too high period Try again period. Line 7. question mark. In Line 1 the period forward slash Guess Number written as a single word, is bolded. In Line 5 the 500,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713" t="4533" r="506" b="61733"/>
          <a:stretch/>
        </p:blipFill>
        <p:spPr>
          <a:xfrm>
            <a:off x="670559" y="2606039"/>
            <a:ext cx="7970521" cy="2103121"/>
          </a:xfrm>
          <a:prstGeom prst="rect">
            <a:avLst/>
          </a:prstGeom>
          <a:noFill/>
          <a:ln>
            <a:noFill/>
          </a:ln>
        </p:spPr>
      </p:pic>
    </p:spTree>
    <p:extLst>
      <p:ext uri="{BB962C8B-B14F-4D97-AF65-F5344CB8AC3E}">
        <p14:creationId xmlns:p14="http://schemas.microsoft.com/office/powerpoint/2010/main" val="31557035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latin typeface="Times New Roman" panose="02020603050405020304" pitchFamily="18" charset="0"/>
                <a:ea typeface="+mj-ea"/>
                <a:cs typeface="+mj-cs"/>
              </a:rPr>
              <a:t>1.2 Hardware and Software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562856"/>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Computers can perform calculations and make logical decisions phenomenally faster than human beings </a:t>
            </a:r>
            <a:r>
              <a:rPr lang="en-US" altLang="en-US" sz="2200" kern="1200" dirty="0" smtClean="0">
                <a:solidFill>
                  <a:srgbClr val="000000"/>
                </a:solidFill>
                <a:latin typeface="Arial (Body)"/>
                <a:ea typeface="+mn-ea"/>
                <a:cs typeface="+mn-cs"/>
              </a:rPr>
              <a:t>can.</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Today’s personal computers can perform billions of calculations in one second—more than a human can perform in a </a:t>
            </a:r>
            <a:r>
              <a:rPr lang="en-US" altLang="en-US" sz="2200" kern="1200" dirty="0" smtClean="0">
                <a:solidFill>
                  <a:srgbClr val="000000"/>
                </a:solidFill>
                <a:latin typeface="Arial (Body)"/>
                <a:ea typeface="+mn-ea"/>
                <a:cs typeface="+mn-cs"/>
              </a:rPr>
              <a:t>lifetime.</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b="1" kern="1200" dirty="0">
                <a:solidFill>
                  <a:srgbClr val="000000"/>
                </a:solidFill>
                <a:latin typeface="Arial (Body)"/>
                <a:ea typeface="+mn-ea"/>
                <a:cs typeface="+mn-cs"/>
              </a:rPr>
              <a:t>Supercomputers </a:t>
            </a:r>
            <a:r>
              <a:rPr lang="en-US" altLang="en-US" sz="2200" kern="1200" dirty="0">
                <a:solidFill>
                  <a:srgbClr val="000000"/>
                </a:solidFill>
                <a:latin typeface="Arial (Body)"/>
                <a:ea typeface="+mn-ea"/>
                <a:cs typeface="+mn-cs"/>
              </a:rPr>
              <a:t>are already performing </a:t>
            </a:r>
            <a:r>
              <a:rPr lang="en-US" altLang="en-US" sz="2200" b="1" kern="1200" dirty="0">
                <a:solidFill>
                  <a:srgbClr val="000000"/>
                </a:solidFill>
                <a:latin typeface="Arial (Body)"/>
                <a:ea typeface="+mn-ea"/>
                <a:cs typeface="+mn-cs"/>
              </a:rPr>
              <a:t>thousands of trillions (quadrillions) </a:t>
            </a:r>
            <a:r>
              <a:rPr lang="en-US" altLang="en-US" sz="2200" kern="1200" dirty="0">
                <a:solidFill>
                  <a:srgbClr val="000000"/>
                </a:solidFill>
                <a:latin typeface="Arial (Body)"/>
                <a:ea typeface="+mn-ea"/>
                <a:cs typeface="+mn-cs"/>
              </a:rPr>
              <a:t>of instructions per </a:t>
            </a:r>
            <a:r>
              <a:rPr lang="en-US" altLang="en-US" sz="2200" kern="1200" dirty="0" smtClean="0">
                <a:solidFill>
                  <a:srgbClr val="000000"/>
                </a:solidFill>
                <a:latin typeface="Arial (Body)"/>
                <a:ea typeface="+mn-ea"/>
                <a:cs typeface="+mn-cs"/>
              </a:rPr>
              <a:t>second!</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Computers process data</a:t>
            </a:r>
            <a:r>
              <a:rPr lang="en-US" altLang="en-US" sz="2200" i="1" kern="1200" dirty="0">
                <a:solidFill>
                  <a:srgbClr val="000000"/>
                </a:solidFill>
                <a:latin typeface="Arial (Body)"/>
                <a:ea typeface="+mn-ea"/>
                <a:cs typeface="+mn-cs"/>
              </a:rPr>
              <a:t> </a:t>
            </a:r>
            <a:r>
              <a:rPr lang="en-US" altLang="en-US" sz="2200" kern="1200" dirty="0">
                <a:solidFill>
                  <a:srgbClr val="000000"/>
                </a:solidFill>
                <a:latin typeface="Arial (Body)"/>
                <a:ea typeface="+mn-ea"/>
                <a:cs typeface="+mn-cs"/>
              </a:rPr>
              <a:t>under the control of sequences of instructions called </a:t>
            </a:r>
            <a:r>
              <a:rPr lang="en-US" altLang="en-US" sz="2200" b="1" kern="1200" dirty="0">
                <a:solidFill>
                  <a:srgbClr val="000000"/>
                </a:solidFill>
                <a:latin typeface="Arial (Body)"/>
                <a:ea typeface="+mn-ea"/>
                <a:cs typeface="+mn-cs"/>
              </a:rPr>
              <a:t>computer </a:t>
            </a:r>
            <a:r>
              <a:rPr lang="en-US" altLang="en-US" sz="2200" b="1" kern="1200" dirty="0" smtClean="0">
                <a:solidFill>
                  <a:srgbClr val="000000"/>
                </a:solidFill>
                <a:latin typeface="Arial (Body)"/>
                <a:ea typeface="+mn-ea"/>
                <a:cs typeface="+mn-cs"/>
              </a:rPr>
              <a:t>programs</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These programs guide the computer through ordered actions specified by people called computer</a:t>
            </a:r>
            <a:r>
              <a:rPr lang="en-US" altLang="en-US" sz="2200" i="1" kern="1200" dirty="0">
                <a:solidFill>
                  <a:srgbClr val="000000"/>
                </a:solidFill>
                <a:latin typeface="Arial (Body)"/>
                <a:ea typeface="+mn-ea"/>
                <a:cs typeface="+mn-cs"/>
              </a:rPr>
              <a:t> </a:t>
            </a:r>
            <a:r>
              <a:rPr lang="en-US" altLang="en-US" sz="2200" b="1" kern="1200" dirty="0" smtClean="0">
                <a:solidFill>
                  <a:srgbClr val="000000"/>
                </a:solidFill>
                <a:latin typeface="Arial (Body)"/>
                <a:ea typeface="+mn-ea"/>
                <a:cs typeface="+mn-cs"/>
              </a:rPr>
              <a:t>programmers.</a:t>
            </a:r>
            <a:endParaRPr lang="en-US" altLang="en-US" sz="2200" b="1" kern="1200" dirty="0">
              <a:solidFill>
                <a:srgbClr val="000000"/>
              </a:solidFill>
              <a:latin typeface="Arial (Body)"/>
              <a:ea typeface="+mn-ea"/>
              <a:cs typeface="+mn-cs"/>
            </a:endParaRPr>
          </a:p>
        </p:txBody>
      </p:sp>
    </p:spTree>
    <p:extLst>
      <p:ext uri="{BB962C8B-B14F-4D97-AF65-F5344CB8AC3E}">
        <p14:creationId xmlns:p14="http://schemas.microsoft.com/office/powerpoint/2010/main" val="21771369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1.10.2 Running a C Application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with </a:t>
            </a:r>
            <a:r>
              <a:rPr lang="en-US" dirty="0" smtClean="0">
                <a:solidFill>
                  <a:schemeClr val="tx2"/>
                </a:solidFill>
                <a:latin typeface="Times New Roman" panose="02020603050405020304" pitchFamily="18" charset="0"/>
                <a:cs typeface="Times New Roman" panose="02020603050405020304" pitchFamily="18" charset="0"/>
              </a:rPr>
              <a:t>Linux </a:t>
            </a:r>
            <a:r>
              <a:rPr lang="en-US" sz="2000" b="0" dirty="0" smtClean="0">
                <a:solidFill>
                  <a:schemeClr val="tx2"/>
                </a:solidFill>
                <a:latin typeface="Times New Roman" panose="02020603050405020304" pitchFamily="18" charset="0"/>
                <a:cs typeface="Times New Roman" panose="02020603050405020304" pitchFamily="18" charset="0"/>
              </a:rPr>
              <a:t>(5 of 8)</a:t>
            </a:r>
            <a:endParaRPr lang="en-US" sz="2000" b="0" dirty="0"/>
          </a:p>
        </p:txBody>
      </p:sp>
      <p:sp>
        <p:nvSpPr>
          <p:cNvPr id="2" name="Text Placeholder 1"/>
          <p:cNvSpPr>
            <a:spLocks noGrp="1"/>
          </p:cNvSpPr>
          <p:nvPr>
            <p:ph type="body" idx="1"/>
          </p:nvPr>
        </p:nvSpPr>
        <p:spPr>
          <a:xfrm>
            <a:off x="457200" y="1600200"/>
            <a:ext cx="8229600" cy="498107"/>
          </a:xfrm>
        </p:spPr>
        <p:txBody>
          <a:bodyPr/>
          <a:lstStyle/>
          <a:p>
            <a:pPr marL="0" indent="0">
              <a:buNone/>
            </a:pPr>
            <a:r>
              <a:rPr lang="en-US" sz="2200" b="1" dirty="0">
                <a:latin typeface="+mn-lt"/>
              </a:rPr>
              <a:t>Figure 1.18 </a:t>
            </a:r>
            <a:r>
              <a:rPr lang="en-US" sz="2200" dirty="0">
                <a:latin typeface="+mn-lt"/>
              </a:rPr>
              <a:t>Entering a </a:t>
            </a:r>
            <a:r>
              <a:rPr lang="en-US" sz="2200" dirty="0" smtClean="0">
                <a:latin typeface="+mn-lt"/>
              </a:rPr>
              <a:t>second guess </a:t>
            </a:r>
            <a:r>
              <a:rPr lang="en-US" sz="2200" dirty="0">
                <a:latin typeface="+mn-lt"/>
              </a:rPr>
              <a:t>and </a:t>
            </a:r>
            <a:r>
              <a:rPr lang="en-US" sz="2200" dirty="0" smtClean="0">
                <a:latin typeface="+mn-lt"/>
              </a:rPr>
              <a:t>receiving feedback.</a:t>
            </a:r>
            <a:endParaRPr lang="en-US" sz="2200" dirty="0">
              <a:latin typeface="+mn-lt"/>
            </a:endParaRPr>
          </a:p>
        </p:txBody>
      </p:sp>
      <p:pic>
        <p:nvPicPr>
          <p:cNvPr id="4" name="Picture 3" descr="The code and information that is shown when entering a second guess in the Guess Number application. There are 9 lines. The lines read as follows. Line 1. tilde forward slash examples forward slash c h 0 1 forward slash Guess Number written as a single word forward slash G N U dollar sign period forward slash Guess Number written as a single word. Line 2. I have a number between 1 and 1000 period. Line 3. Can you guess my number question mark. Line 4. Please type your first guess period. Line 5. question mark 500. Line 6. Too high period Try again period. Line 7. question mark 250. Line 8. Too low period Try again period. Line 9. question mark. In Line 1 the period forward slash Guess Number written as a single word, is bolded. In Line 5 the 500, is bolded. In Line 7 the 250,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902" t="4445" r="711" b="55556"/>
          <a:stretch/>
        </p:blipFill>
        <p:spPr>
          <a:xfrm>
            <a:off x="610294" y="2243051"/>
            <a:ext cx="7938655" cy="2493818"/>
          </a:xfrm>
          <a:prstGeom prst="rect">
            <a:avLst/>
          </a:prstGeom>
          <a:noFill/>
          <a:ln>
            <a:noFill/>
          </a:ln>
        </p:spPr>
      </p:pic>
    </p:spTree>
    <p:extLst>
      <p:ext uri="{BB962C8B-B14F-4D97-AF65-F5344CB8AC3E}">
        <p14:creationId xmlns:p14="http://schemas.microsoft.com/office/powerpoint/2010/main" val="242938628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1.10.2 Running a C Application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with </a:t>
            </a:r>
            <a:r>
              <a:rPr lang="en-US" dirty="0" smtClean="0">
                <a:solidFill>
                  <a:schemeClr val="tx2"/>
                </a:solidFill>
                <a:latin typeface="Times New Roman" panose="02020603050405020304" pitchFamily="18" charset="0"/>
                <a:cs typeface="Times New Roman" panose="02020603050405020304" pitchFamily="18" charset="0"/>
              </a:rPr>
              <a:t>Linux </a:t>
            </a:r>
            <a:r>
              <a:rPr lang="en-US" sz="2000" b="0" dirty="0" smtClean="0">
                <a:solidFill>
                  <a:schemeClr val="tx2"/>
                </a:solidFill>
                <a:latin typeface="Times New Roman" panose="02020603050405020304" pitchFamily="18" charset="0"/>
                <a:cs typeface="Times New Roman" panose="02020603050405020304" pitchFamily="18" charset="0"/>
              </a:rPr>
              <a:t>(6 of 8)</a:t>
            </a:r>
            <a:endParaRPr lang="en-US" sz="2000" b="0" dirty="0"/>
          </a:p>
        </p:txBody>
      </p:sp>
      <p:sp>
        <p:nvSpPr>
          <p:cNvPr id="3" name="Text Placeholder 2"/>
          <p:cNvSpPr>
            <a:spLocks noGrp="1"/>
          </p:cNvSpPr>
          <p:nvPr>
            <p:ph type="body" idx="1"/>
          </p:nvPr>
        </p:nvSpPr>
        <p:spPr>
          <a:xfrm>
            <a:off x="457200" y="1600200"/>
            <a:ext cx="8229600" cy="748364"/>
          </a:xfrm>
        </p:spPr>
        <p:txBody>
          <a:bodyPr/>
          <a:lstStyle/>
          <a:p>
            <a:pPr marL="0" indent="0">
              <a:buNone/>
            </a:pPr>
            <a:r>
              <a:rPr lang="en-US" sz="2200" b="1" dirty="0">
                <a:latin typeface="+mn-lt"/>
              </a:rPr>
              <a:t>Figure 1.19 </a:t>
            </a:r>
            <a:r>
              <a:rPr lang="en-US" sz="2200" dirty="0">
                <a:latin typeface="+mn-lt"/>
              </a:rPr>
              <a:t>Entering </a:t>
            </a:r>
            <a:r>
              <a:rPr lang="en-US" sz="2200" dirty="0" smtClean="0">
                <a:latin typeface="+mn-lt"/>
              </a:rPr>
              <a:t>additional guesses </a:t>
            </a:r>
            <a:r>
              <a:rPr lang="en-US" sz="2200" dirty="0">
                <a:latin typeface="+mn-lt"/>
              </a:rPr>
              <a:t>and </a:t>
            </a:r>
            <a:r>
              <a:rPr lang="en-US" sz="2200" dirty="0" smtClean="0">
                <a:latin typeface="+mn-lt"/>
              </a:rPr>
              <a:t>guessing </a:t>
            </a:r>
            <a:r>
              <a:rPr lang="en-US" sz="2200" dirty="0">
                <a:latin typeface="+mn-lt"/>
              </a:rPr>
              <a:t>the </a:t>
            </a:r>
            <a:r>
              <a:rPr lang="en-US" sz="2200" dirty="0" smtClean="0">
                <a:latin typeface="+mn-lt"/>
              </a:rPr>
              <a:t>correct number.</a:t>
            </a:r>
            <a:endParaRPr lang="en-US" sz="2200" dirty="0">
              <a:latin typeface="+mn-lt"/>
            </a:endParaRPr>
          </a:p>
        </p:txBody>
      </p:sp>
      <p:pic>
        <p:nvPicPr>
          <p:cNvPr id="4" name="Picture 3" descr="The code and information that is shown when entering more guesses until finding the correct answer in the Guess Number application. There are 19 lines. The lines read as follows. Line 1. Too low period Try again period. Line 2. question mark 375. Line 3. Too low period Try again period. Line 4. question mark 437. Line 5. Too high period Try again period. Line 6. question mark 406. Line 7. Too high period Try again period. Line 8. question mark 391. Line 9. Too high period Try again period. Line 10. question mark 383. Line 11. Too low period Try again period. Line 12. question mark 387. Line 13. Too high period Try again period. Line 14. question mark 385. Line 15. Too high period Try again period. Line 16. question mark 384. Line 17. Excellent exclamation point You guessed the number exclamation point. Line 18. Would you like to play again question mark. Line 19. Please type left parenthesis 1 equals yes comma 2 equals no right parenthesis question mark. All numbers after a question mark are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558" t="4222" r="883" b="24668"/>
          <a:stretch/>
        </p:blipFill>
        <p:spPr>
          <a:xfrm>
            <a:off x="1112804" y="2421341"/>
            <a:ext cx="6918390" cy="3856941"/>
          </a:xfrm>
          <a:prstGeom prst="rect">
            <a:avLst/>
          </a:prstGeom>
          <a:noFill/>
          <a:ln>
            <a:noFill/>
          </a:ln>
        </p:spPr>
      </p:pic>
    </p:spTree>
    <p:extLst>
      <p:ext uri="{BB962C8B-B14F-4D97-AF65-F5344CB8AC3E}">
        <p14:creationId xmlns:p14="http://schemas.microsoft.com/office/powerpoint/2010/main" val="37428153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1.10.2 Running a C Application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with </a:t>
            </a:r>
            <a:r>
              <a:rPr lang="en-US" dirty="0" smtClean="0">
                <a:solidFill>
                  <a:schemeClr val="tx2"/>
                </a:solidFill>
                <a:latin typeface="Times New Roman" panose="02020603050405020304" pitchFamily="18" charset="0"/>
                <a:cs typeface="Times New Roman" panose="02020603050405020304" pitchFamily="18" charset="0"/>
              </a:rPr>
              <a:t>Linux </a:t>
            </a:r>
            <a:r>
              <a:rPr lang="en-US" sz="2000" b="0" dirty="0" smtClean="0">
                <a:solidFill>
                  <a:schemeClr val="tx2"/>
                </a:solidFill>
                <a:latin typeface="Times New Roman" panose="02020603050405020304" pitchFamily="18" charset="0"/>
                <a:cs typeface="Times New Roman" panose="02020603050405020304" pitchFamily="18" charset="0"/>
              </a:rPr>
              <a:t>(7 of 8)</a:t>
            </a:r>
            <a:endParaRPr lang="en-US" sz="2000" b="0" dirty="0"/>
          </a:p>
        </p:txBody>
      </p:sp>
      <p:sp>
        <p:nvSpPr>
          <p:cNvPr id="2" name="Text Placeholder 1"/>
          <p:cNvSpPr>
            <a:spLocks noGrp="1"/>
          </p:cNvSpPr>
          <p:nvPr>
            <p:ph type="body" idx="1"/>
          </p:nvPr>
        </p:nvSpPr>
        <p:spPr>
          <a:xfrm>
            <a:off x="457200" y="1600200"/>
            <a:ext cx="8229600" cy="526983"/>
          </a:xfrm>
        </p:spPr>
        <p:txBody>
          <a:bodyPr/>
          <a:lstStyle/>
          <a:p>
            <a:pPr marL="0" indent="0">
              <a:buNone/>
            </a:pPr>
            <a:r>
              <a:rPr lang="en-US" sz="2200" b="1" dirty="0">
                <a:latin typeface="+mn-lt"/>
              </a:rPr>
              <a:t>Figure 1.20</a:t>
            </a:r>
            <a:r>
              <a:rPr lang="en-US" sz="2200" dirty="0">
                <a:latin typeface="+mn-lt"/>
              </a:rPr>
              <a:t> Playing the </a:t>
            </a:r>
            <a:r>
              <a:rPr lang="en-US" sz="2200" dirty="0" smtClean="0">
                <a:latin typeface="+mn-lt"/>
              </a:rPr>
              <a:t>game again.</a:t>
            </a:r>
            <a:endParaRPr lang="en-US" sz="2200" dirty="0">
              <a:latin typeface="+mn-lt"/>
            </a:endParaRPr>
          </a:p>
        </p:txBody>
      </p:sp>
      <p:pic>
        <p:nvPicPr>
          <p:cNvPr id="4" name="Picture 3" descr="The code and information that is shown when starting a new game in the Guess Number application. There are 7 lines. The lines read as follows. Line 1. Excellent exclamation point You guessed the number exclamation point. Line 2. Would you like to play again question mark. Line 3. Please type left parenthesis 1 equals yes comma 2 equals no right parenthesis question mark 1. Line 4. I have a number between 1 and 1000 period. Line 5. Can you guess my number question mark. Line 6. Please type your first guess period. Line 7. question mark. In Line 3 the 1 at the end,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902" t="4444" r="711" b="62000"/>
          <a:stretch/>
        </p:blipFill>
        <p:spPr>
          <a:xfrm>
            <a:off x="610294" y="2454610"/>
            <a:ext cx="7938655" cy="2092036"/>
          </a:xfrm>
          <a:prstGeom prst="rect">
            <a:avLst/>
          </a:prstGeom>
          <a:noFill/>
          <a:ln>
            <a:noFill/>
          </a:ln>
        </p:spPr>
      </p:pic>
    </p:spTree>
    <p:extLst>
      <p:ext uri="{BB962C8B-B14F-4D97-AF65-F5344CB8AC3E}">
        <p14:creationId xmlns:p14="http://schemas.microsoft.com/office/powerpoint/2010/main" val="350254303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1.10.2 Running a C Application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with </a:t>
            </a:r>
            <a:r>
              <a:rPr lang="en-US" dirty="0" smtClean="0">
                <a:solidFill>
                  <a:schemeClr val="tx2"/>
                </a:solidFill>
                <a:latin typeface="Times New Roman" panose="02020603050405020304" pitchFamily="18" charset="0"/>
                <a:cs typeface="Times New Roman" panose="02020603050405020304" pitchFamily="18" charset="0"/>
              </a:rPr>
              <a:t>Linux </a:t>
            </a:r>
            <a:r>
              <a:rPr lang="en-US" sz="2000" b="0" dirty="0" smtClean="0">
                <a:solidFill>
                  <a:schemeClr val="tx2"/>
                </a:solidFill>
                <a:latin typeface="Times New Roman" panose="02020603050405020304" pitchFamily="18" charset="0"/>
                <a:cs typeface="Times New Roman" panose="02020603050405020304" pitchFamily="18" charset="0"/>
              </a:rPr>
              <a:t>(8 of 8)</a:t>
            </a:r>
            <a:endParaRPr lang="en-US" sz="2000" b="0" dirty="0"/>
          </a:p>
        </p:txBody>
      </p:sp>
      <p:sp>
        <p:nvSpPr>
          <p:cNvPr id="3" name="Text Placeholder 2"/>
          <p:cNvSpPr>
            <a:spLocks noGrp="1"/>
          </p:cNvSpPr>
          <p:nvPr>
            <p:ph type="body" idx="1"/>
          </p:nvPr>
        </p:nvSpPr>
        <p:spPr>
          <a:xfrm>
            <a:off x="457200" y="1600201"/>
            <a:ext cx="8229600" cy="488482"/>
          </a:xfrm>
        </p:spPr>
        <p:txBody>
          <a:bodyPr/>
          <a:lstStyle/>
          <a:p>
            <a:pPr marL="0" indent="0">
              <a:buNone/>
            </a:pPr>
            <a:r>
              <a:rPr lang="en-US" sz="2200" b="1" dirty="0">
                <a:latin typeface="+mn-lt"/>
              </a:rPr>
              <a:t>Figure 1.21</a:t>
            </a:r>
            <a:r>
              <a:rPr lang="en-US" sz="2200" dirty="0">
                <a:latin typeface="+mn-lt"/>
              </a:rPr>
              <a:t> Exiting the </a:t>
            </a:r>
            <a:r>
              <a:rPr lang="en-US" sz="2200" dirty="0" smtClean="0">
                <a:latin typeface="+mn-lt"/>
              </a:rPr>
              <a:t>game.</a:t>
            </a:r>
            <a:endParaRPr lang="en-US" sz="2200" dirty="0">
              <a:latin typeface="+mn-lt"/>
            </a:endParaRPr>
          </a:p>
        </p:txBody>
      </p:sp>
      <p:pic>
        <p:nvPicPr>
          <p:cNvPr id="4" name="Picture 3" descr="The code and information for exiting the Guess Number application. There are 5 lines. The lines read as follows. Line 1. Excellent exclamation point You guessed the number exclamation point. Line 2. Would you like to play again question mark. Line 3. Please type left parenthesis 1 equals yes comma 2 equals no right parenthesis question mark 2. Line 4. I have a number between 1 and 1000 period. Line 5. tilde forward slash examples forward slash c h 0 1 forward slash Guess Number written as a single word forward slash G N U dollar sign. In Line 3 the 2 at the end,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712" t="4533" r="127" b="71267"/>
          <a:stretch/>
        </p:blipFill>
        <p:spPr>
          <a:xfrm>
            <a:off x="571500" y="2703575"/>
            <a:ext cx="8001000" cy="1508761"/>
          </a:xfrm>
          <a:prstGeom prst="rect">
            <a:avLst/>
          </a:prstGeom>
          <a:noFill/>
          <a:ln>
            <a:noFill/>
          </a:ln>
        </p:spPr>
      </p:pic>
    </p:spTree>
    <p:extLst>
      <p:ext uri="{BB962C8B-B14F-4D97-AF65-F5344CB8AC3E}">
        <p14:creationId xmlns:p14="http://schemas.microsoft.com/office/powerpoint/2010/main" val="33015458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Running a C Application Using the Teminal 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a:t>
            </a:r>
            <a:r>
              <a:rPr lang="en-US" dirty="0" smtClean="0">
                <a:solidFill>
                  <a:schemeClr val="tx2"/>
                </a:solidFill>
                <a:latin typeface="Times New Roman" panose="02020603050405020304" pitchFamily="18" charset="0"/>
                <a:cs typeface="Times New Roman" panose="02020603050405020304" pitchFamily="18" charset="0"/>
              </a:rPr>
              <a:t>X </a:t>
            </a:r>
            <a:r>
              <a:rPr lang="en-US" sz="2000" b="0" dirty="0" smtClean="0">
                <a:solidFill>
                  <a:schemeClr val="tx2"/>
                </a:solidFill>
                <a:latin typeface="Times New Roman" panose="02020603050405020304" pitchFamily="18" charset="0"/>
                <a:cs typeface="Times New Roman" panose="02020603050405020304" pitchFamily="18" charset="0"/>
              </a:rPr>
              <a:t>(1 of 8)</a:t>
            </a:r>
            <a:endParaRPr lang="en-US" sz="2000" b="0" dirty="0"/>
          </a:p>
        </p:txBody>
      </p:sp>
      <p:sp>
        <p:nvSpPr>
          <p:cNvPr id="2" name="Text Placeholder 1"/>
          <p:cNvSpPr>
            <a:spLocks noGrp="1"/>
          </p:cNvSpPr>
          <p:nvPr>
            <p:ph type="body" idx="1"/>
          </p:nvPr>
        </p:nvSpPr>
        <p:spPr>
          <a:xfrm>
            <a:off x="457200" y="1600200"/>
            <a:ext cx="8229600" cy="844617"/>
          </a:xfrm>
        </p:spPr>
        <p:txBody>
          <a:bodyPr/>
          <a:lstStyle/>
          <a:p>
            <a:pPr marL="0" indent="0">
              <a:buNone/>
            </a:pPr>
            <a:r>
              <a:rPr lang="en-US" sz="2200" b="1" dirty="0">
                <a:latin typeface="+mn-lt"/>
              </a:rPr>
              <a:t>Figure 1.22</a:t>
            </a:r>
            <a:r>
              <a:rPr lang="en-US" sz="2200" dirty="0">
                <a:latin typeface="+mn-lt"/>
              </a:rPr>
              <a:t> Changing to the </a:t>
            </a:r>
            <a:r>
              <a:rPr lang="en-US" sz="2200" b="1" dirty="0">
                <a:latin typeface="+mn-lt"/>
                <a:cs typeface="Consolas" panose="020B0609020204030204" pitchFamily="49" charset="0"/>
              </a:rPr>
              <a:t>GuessNumber</a:t>
            </a:r>
            <a:r>
              <a:rPr lang="en-US" sz="2200" dirty="0">
                <a:latin typeface="+mn-lt"/>
                <a:cs typeface="Consolas" panose="020B0609020204030204" pitchFamily="49" charset="0"/>
              </a:rPr>
              <a:t> </a:t>
            </a:r>
            <a:r>
              <a:rPr lang="en-US" sz="2200" dirty="0" smtClean="0">
                <a:latin typeface="+mn-lt"/>
              </a:rPr>
              <a:t>application’s directory.</a:t>
            </a:r>
            <a:endParaRPr lang="en-US" sz="2200" dirty="0">
              <a:latin typeface="+mn-lt"/>
            </a:endParaRPr>
          </a:p>
        </p:txBody>
      </p:sp>
      <p:pic>
        <p:nvPicPr>
          <p:cNvPr id="4" name="Picture 3" descr="The code for starting the Guess Number application with Mac O S X. There are 2 lines. The lines read as follows. Line 1. host Name written as a single word colon tilde user Folder written as a single word dollar sign c d Documents forward slash examples forward slash c h 0 1 forward slash Guess Number written as a single word forward slash G N U. Line 2. host Name written as a single word colon G N U dollar sign. In Line 1 c d Documents forward slash examples forward slash c h 0 1 forward slash Guess Number written as a single word forward slash G N U,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4222" r="1192" b="80667"/>
          <a:stretch/>
        </p:blipFill>
        <p:spPr>
          <a:xfrm>
            <a:off x="585664" y="2732367"/>
            <a:ext cx="7972671" cy="942108"/>
          </a:xfrm>
          <a:prstGeom prst="rect">
            <a:avLst/>
          </a:prstGeom>
          <a:noFill/>
          <a:ln>
            <a:noFill/>
          </a:ln>
        </p:spPr>
      </p:pic>
    </p:spTree>
    <p:extLst>
      <p:ext uri="{BB962C8B-B14F-4D97-AF65-F5344CB8AC3E}">
        <p14:creationId xmlns:p14="http://schemas.microsoft.com/office/powerpoint/2010/main" val="39780725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Running a C Application Using the Teminal 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a:t>
            </a:r>
            <a:r>
              <a:rPr lang="en-US" dirty="0" smtClean="0">
                <a:solidFill>
                  <a:schemeClr val="tx2"/>
                </a:solidFill>
                <a:latin typeface="Times New Roman" panose="02020603050405020304" pitchFamily="18" charset="0"/>
                <a:cs typeface="Times New Roman" panose="02020603050405020304" pitchFamily="18" charset="0"/>
              </a:rPr>
              <a:t>X </a:t>
            </a:r>
            <a:r>
              <a:rPr lang="en-US" sz="2000" b="0" dirty="0" smtClean="0">
                <a:solidFill>
                  <a:schemeClr val="tx2"/>
                </a:solidFill>
                <a:latin typeface="Times New Roman" panose="02020603050405020304" pitchFamily="18" charset="0"/>
                <a:cs typeface="Times New Roman" panose="02020603050405020304" pitchFamily="18" charset="0"/>
              </a:rPr>
              <a:t>(2 of 8)</a:t>
            </a:r>
            <a:endParaRPr lang="en-US" sz="2000" b="0" dirty="0"/>
          </a:p>
        </p:txBody>
      </p:sp>
      <p:sp>
        <p:nvSpPr>
          <p:cNvPr id="3" name="Text Placeholder 2"/>
          <p:cNvSpPr>
            <a:spLocks noGrp="1"/>
          </p:cNvSpPr>
          <p:nvPr>
            <p:ph type="body" idx="1"/>
          </p:nvPr>
        </p:nvSpPr>
        <p:spPr>
          <a:xfrm>
            <a:off x="457200" y="1600201"/>
            <a:ext cx="8229600" cy="854242"/>
          </a:xfrm>
        </p:spPr>
        <p:txBody>
          <a:bodyPr/>
          <a:lstStyle/>
          <a:p>
            <a:pPr marL="0" indent="0">
              <a:buNone/>
            </a:pPr>
            <a:r>
              <a:rPr lang="en-US" sz="2200" b="1" dirty="0">
                <a:latin typeface="+mn-lt"/>
              </a:rPr>
              <a:t>Figure 1.23</a:t>
            </a:r>
            <a:r>
              <a:rPr lang="en-US" sz="2200" dirty="0">
                <a:latin typeface="+mn-lt"/>
              </a:rPr>
              <a:t> Compiling the </a:t>
            </a:r>
            <a:r>
              <a:rPr lang="en-US" sz="2200" b="1" dirty="0">
                <a:latin typeface="+mn-lt"/>
                <a:cs typeface="Consolas" panose="020B0609020204030204" pitchFamily="49" charset="0"/>
              </a:rPr>
              <a:t>GuessNumber</a:t>
            </a:r>
            <a:r>
              <a:rPr lang="en-US" sz="2200" dirty="0">
                <a:latin typeface="+mn-lt"/>
              </a:rPr>
              <a:t> </a:t>
            </a:r>
            <a:r>
              <a:rPr lang="en-US" sz="2200" dirty="0" smtClean="0">
                <a:latin typeface="+mn-lt"/>
              </a:rPr>
              <a:t>application using </a:t>
            </a:r>
            <a:r>
              <a:rPr lang="en-US" sz="2200" dirty="0">
                <a:latin typeface="+mn-lt"/>
              </a:rPr>
              <a:t>the </a:t>
            </a:r>
            <a:r>
              <a:rPr lang="en-US" sz="2200" b="1" dirty="0">
                <a:latin typeface="+mn-lt"/>
              </a:rPr>
              <a:t>g</a:t>
            </a:r>
            <a:r>
              <a:rPr lang="en-US" sz="100" b="1" dirty="0">
                <a:latin typeface="+mn-lt"/>
              </a:rPr>
              <a:t> </a:t>
            </a:r>
            <a:r>
              <a:rPr lang="en-US" sz="2200" b="1" dirty="0">
                <a:latin typeface="+mn-lt"/>
              </a:rPr>
              <a:t>c</a:t>
            </a:r>
            <a:r>
              <a:rPr lang="en-US" sz="100" b="1" dirty="0">
                <a:latin typeface="+mn-lt"/>
              </a:rPr>
              <a:t> </a:t>
            </a:r>
            <a:r>
              <a:rPr lang="en-US" sz="2200" b="1" dirty="0" err="1">
                <a:latin typeface="+mn-lt"/>
              </a:rPr>
              <a:t>c</a:t>
            </a:r>
            <a:r>
              <a:rPr lang="en-US" sz="2200" b="1" dirty="0">
                <a:latin typeface="+mn-lt"/>
              </a:rPr>
              <a:t> </a:t>
            </a:r>
            <a:r>
              <a:rPr lang="en-US" sz="2200" dirty="0" smtClean="0">
                <a:latin typeface="+mn-lt"/>
              </a:rPr>
              <a:t>command.</a:t>
            </a:r>
            <a:endParaRPr lang="en-US" sz="2200" dirty="0">
              <a:latin typeface="+mn-lt"/>
            </a:endParaRPr>
          </a:p>
        </p:txBody>
      </p:sp>
      <p:pic>
        <p:nvPicPr>
          <p:cNvPr id="4" name="Picture 3" descr="Two lines of code for compiling the Guess Number application with the g c c command. There are 2 lines. The lines read as follows. Line 1. host Name written as a single word colon G N U tilde user Folder written as a single word dollar sign clang Guess Number written as a single word period c hyphen o Guess Number written as a single word. Line 2. host Name written as a single word colon G N U tilde user Folder written as a single word dollar sign. In Line 1 clang Guess Number written as a single word period c hyphen o Guess Number written as a single word,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4000" b="80222"/>
          <a:stretch/>
        </p:blipFill>
        <p:spPr>
          <a:xfrm>
            <a:off x="537585" y="2801528"/>
            <a:ext cx="8068830" cy="983673"/>
          </a:xfrm>
          <a:prstGeom prst="rect">
            <a:avLst/>
          </a:prstGeom>
          <a:noFill/>
          <a:ln>
            <a:noFill/>
          </a:ln>
        </p:spPr>
      </p:pic>
    </p:spTree>
    <p:extLst>
      <p:ext uri="{BB962C8B-B14F-4D97-AF65-F5344CB8AC3E}">
        <p14:creationId xmlns:p14="http://schemas.microsoft.com/office/powerpoint/2010/main" val="219449612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Running a C Application Using the Teminal 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a:t>
            </a:r>
            <a:r>
              <a:rPr lang="en-US" dirty="0" smtClean="0">
                <a:solidFill>
                  <a:schemeClr val="tx2"/>
                </a:solidFill>
                <a:latin typeface="Times New Roman" panose="02020603050405020304" pitchFamily="18" charset="0"/>
                <a:cs typeface="Times New Roman" panose="02020603050405020304" pitchFamily="18" charset="0"/>
              </a:rPr>
              <a:t>X </a:t>
            </a:r>
            <a:r>
              <a:rPr lang="en-US" sz="2000" b="0" dirty="0" smtClean="0">
                <a:solidFill>
                  <a:schemeClr val="tx2"/>
                </a:solidFill>
                <a:latin typeface="Times New Roman" panose="02020603050405020304" pitchFamily="18" charset="0"/>
                <a:cs typeface="Times New Roman" panose="02020603050405020304" pitchFamily="18" charset="0"/>
              </a:rPr>
              <a:t>(3 of 8)</a:t>
            </a:r>
            <a:endParaRPr lang="en-US" sz="2000" b="0" dirty="0"/>
          </a:p>
        </p:txBody>
      </p:sp>
      <p:sp>
        <p:nvSpPr>
          <p:cNvPr id="3" name="Text Placeholder 2"/>
          <p:cNvSpPr>
            <a:spLocks noGrp="1"/>
          </p:cNvSpPr>
          <p:nvPr>
            <p:ph type="body" idx="1"/>
          </p:nvPr>
        </p:nvSpPr>
        <p:spPr>
          <a:xfrm>
            <a:off x="457200" y="1600200"/>
            <a:ext cx="8229600" cy="498107"/>
          </a:xfrm>
        </p:spPr>
        <p:txBody>
          <a:bodyPr/>
          <a:lstStyle/>
          <a:p>
            <a:pPr marL="0" indent="0">
              <a:buNone/>
            </a:pPr>
            <a:r>
              <a:rPr lang="en-US" sz="2200" b="1" dirty="0">
                <a:latin typeface="+mn-lt"/>
              </a:rPr>
              <a:t>Figure 1.24</a:t>
            </a:r>
            <a:r>
              <a:rPr lang="en-US" sz="2200" dirty="0">
                <a:latin typeface="+mn-lt"/>
              </a:rPr>
              <a:t> Running the </a:t>
            </a:r>
            <a:r>
              <a:rPr lang="en-US" sz="2200" b="1" dirty="0">
                <a:latin typeface="+mn-lt"/>
                <a:cs typeface="Consolas" panose="020B0609020204030204" pitchFamily="49" charset="0"/>
              </a:rPr>
              <a:t>GuessNumber</a:t>
            </a:r>
            <a:r>
              <a:rPr lang="en-US" sz="2200" dirty="0">
                <a:latin typeface="+mn-lt"/>
                <a:cs typeface="Consolas" panose="020B0609020204030204" pitchFamily="49" charset="0"/>
              </a:rPr>
              <a:t> </a:t>
            </a:r>
            <a:r>
              <a:rPr lang="en-US" sz="2200" dirty="0" smtClean="0">
                <a:latin typeface="+mn-lt"/>
              </a:rPr>
              <a:t>application.</a:t>
            </a:r>
            <a:endParaRPr lang="en-US" sz="2200" dirty="0">
              <a:latin typeface="+mn-lt"/>
            </a:endParaRPr>
          </a:p>
        </p:txBody>
      </p:sp>
      <p:pic>
        <p:nvPicPr>
          <p:cNvPr id="4" name="Picture 3" descr="The code and information for running the Guess Number application. There are 5 lines. The lines read as follows. Line 1. host Name written as a single word colon G N U tilde user Folder written as a single word dollar sign period forward slash Guess Number written as a single word. Line 2. I have a number between 1 and 1000 period. Line 3. Can you guess my number question mark. Line 4. Please type your first guess period. Line 5. question mark. In Line 1 period forward slash Guess Number written as a single word,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558" t="4000" r="710" b="68000"/>
          <a:stretch/>
        </p:blipFill>
        <p:spPr>
          <a:xfrm>
            <a:off x="588818" y="2464724"/>
            <a:ext cx="7966364" cy="1745673"/>
          </a:xfrm>
          <a:prstGeom prst="rect">
            <a:avLst/>
          </a:prstGeom>
          <a:noFill/>
          <a:ln>
            <a:noFill/>
          </a:ln>
        </p:spPr>
      </p:pic>
    </p:spTree>
    <p:extLst>
      <p:ext uri="{BB962C8B-B14F-4D97-AF65-F5344CB8AC3E}">
        <p14:creationId xmlns:p14="http://schemas.microsoft.com/office/powerpoint/2010/main" val="13956386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1.10.3 Running a C Application Using the Teminal 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a:t>
            </a:r>
            <a:r>
              <a:rPr lang="en-US" dirty="0" smtClean="0">
                <a:solidFill>
                  <a:schemeClr val="tx2"/>
                </a:solidFill>
                <a:latin typeface="Times New Roman" panose="02020603050405020304" pitchFamily="18" charset="0"/>
                <a:cs typeface="Times New Roman" panose="02020603050405020304" pitchFamily="18" charset="0"/>
              </a:rPr>
              <a:t>X </a:t>
            </a:r>
            <a:r>
              <a:rPr lang="en-US" sz="2000" b="0" dirty="0" smtClean="0">
                <a:solidFill>
                  <a:schemeClr val="tx2"/>
                </a:solidFill>
                <a:latin typeface="Times New Roman" panose="02020603050405020304" pitchFamily="18" charset="0"/>
                <a:cs typeface="Times New Roman" panose="02020603050405020304" pitchFamily="18" charset="0"/>
              </a:rPr>
              <a:t>(4 of 8)</a:t>
            </a:r>
            <a:endParaRPr lang="en-US" sz="2000" b="0" dirty="0"/>
          </a:p>
        </p:txBody>
      </p:sp>
      <p:sp>
        <p:nvSpPr>
          <p:cNvPr id="3" name="Text Placeholder 2"/>
          <p:cNvSpPr>
            <a:spLocks noGrp="1"/>
          </p:cNvSpPr>
          <p:nvPr>
            <p:ph type="body" idx="1"/>
          </p:nvPr>
        </p:nvSpPr>
        <p:spPr>
          <a:xfrm>
            <a:off x="457200" y="1600200"/>
            <a:ext cx="8229600" cy="498107"/>
          </a:xfrm>
        </p:spPr>
        <p:txBody>
          <a:bodyPr/>
          <a:lstStyle/>
          <a:p>
            <a:pPr marL="0" indent="0">
              <a:buNone/>
            </a:pPr>
            <a:r>
              <a:rPr lang="en-US" sz="2200" b="1" dirty="0">
                <a:latin typeface="+mn-lt"/>
              </a:rPr>
              <a:t>Figure 1.25</a:t>
            </a:r>
            <a:r>
              <a:rPr lang="en-US" sz="2200" dirty="0">
                <a:latin typeface="+mn-lt"/>
              </a:rPr>
              <a:t> Entering an </a:t>
            </a:r>
            <a:r>
              <a:rPr lang="en-US" sz="2200" dirty="0" smtClean="0">
                <a:latin typeface="+mn-lt"/>
              </a:rPr>
              <a:t>initial guess.</a:t>
            </a:r>
            <a:endParaRPr lang="en-US" sz="2200" dirty="0">
              <a:latin typeface="+mn-lt"/>
            </a:endParaRPr>
          </a:p>
        </p:txBody>
      </p:sp>
      <p:pic>
        <p:nvPicPr>
          <p:cNvPr id="4" name="Picture 3" descr="The code and information that is shown when entering a first guess in the Guess Number application. There are 7 lines. The lines read as follows. Line 1. host Name written as a single word colon G N U tilde user Folder written as a single word dollar sign period forward slash Guess Number written as a single word. Line 2. I have a number between 1 and 1000 period. Line 3. Can you guess my number question mark. Line 4. Please type your first guess period. Line 5. question mark 500. Line 6. Too Low period Try again period. Line 7. question mark. In Line 1 period forward slash Guess Number written as a single word, is bolded. In Line 5 the 500,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073" t="4667" r="1055" b="62444"/>
          <a:stretch/>
        </p:blipFill>
        <p:spPr>
          <a:xfrm>
            <a:off x="623454" y="2278796"/>
            <a:ext cx="7897092" cy="2050473"/>
          </a:xfrm>
          <a:prstGeom prst="rect">
            <a:avLst/>
          </a:prstGeom>
          <a:noFill/>
          <a:ln>
            <a:noFill/>
          </a:ln>
        </p:spPr>
      </p:pic>
    </p:spTree>
    <p:extLst>
      <p:ext uri="{BB962C8B-B14F-4D97-AF65-F5344CB8AC3E}">
        <p14:creationId xmlns:p14="http://schemas.microsoft.com/office/powerpoint/2010/main" val="324047486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1.10.3 Running a C Application Using the Teminal 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a:t>
            </a:r>
            <a:r>
              <a:rPr lang="en-US" dirty="0" smtClean="0">
                <a:solidFill>
                  <a:schemeClr val="tx2"/>
                </a:solidFill>
                <a:latin typeface="Times New Roman" panose="02020603050405020304" pitchFamily="18" charset="0"/>
                <a:cs typeface="Times New Roman" panose="02020603050405020304" pitchFamily="18" charset="0"/>
              </a:rPr>
              <a:t>X </a:t>
            </a:r>
            <a:r>
              <a:rPr lang="en-US" sz="2000" b="0" dirty="0" smtClean="0">
                <a:solidFill>
                  <a:schemeClr val="tx2"/>
                </a:solidFill>
                <a:latin typeface="Times New Roman" panose="02020603050405020304" pitchFamily="18" charset="0"/>
                <a:cs typeface="Times New Roman" panose="02020603050405020304" pitchFamily="18" charset="0"/>
              </a:rPr>
              <a:t>(5 of 8)</a:t>
            </a:r>
            <a:endParaRPr lang="en-US" sz="2000" b="0" dirty="0"/>
          </a:p>
        </p:txBody>
      </p:sp>
      <p:sp>
        <p:nvSpPr>
          <p:cNvPr id="3" name="Text Placeholder 2"/>
          <p:cNvSpPr>
            <a:spLocks noGrp="1"/>
          </p:cNvSpPr>
          <p:nvPr>
            <p:ph type="body" idx="1"/>
          </p:nvPr>
        </p:nvSpPr>
        <p:spPr>
          <a:xfrm>
            <a:off x="457200" y="1600200"/>
            <a:ext cx="8229600" cy="449981"/>
          </a:xfrm>
        </p:spPr>
        <p:txBody>
          <a:bodyPr/>
          <a:lstStyle/>
          <a:p>
            <a:pPr marL="0" indent="0">
              <a:buNone/>
            </a:pPr>
            <a:r>
              <a:rPr lang="en-US" sz="2200" b="1" dirty="0">
                <a:latin typeface="+mn-lt"/>
              </a:rPr>
              <a:t>Figure 1.26</a:t>
            </a:r>
            <a:r>
              <a:rPr lang="en-US" sz="2200" dirty="0">
                <a:latin typeface="+mn-lt"/>
              </a:rPr>
              <a:t> Entering a </a:t>
            </a:r>
            <a:r>
              <a:rPr lang="en-US" sz="2200" dirty="0" smtClean="0">
                <a:latin typeface="+mn-lt"/>
              </a:rPr>
              <a:t>second guess </a:t>
            </a:r>
            <a:r>
              <a:rPr lang="en-US" sz="2200" dirty="0">
                <a:latin typeface="+mn-lt"/>
              </a:rPr>
              <a:t>and </a:t>
            </a:r>
            <a:r>
              <a:rPr lang="en-US" sz="2200" dirty="0" smtClean="0">
                <a:latin typeface="+mn-lt"/>
              </a:rPr>
              <a:t>receiving feedback.</a:t>
            </a:r>
            <a:endParaRPr lang="en-US" sz="2200" dirty="0">
              <a:latin typeface="+mn-lt"/>
            </a:endParaRPr>
          </a:p>
        </p:txBody>
      </p:sp>
      <p:pic>
        <p:nvPicPr>
          <p:cNvPr id="5" name="Picture 4" descr="The code and information that is shown when entering a second guess in the Guess Number written as a single word application. There are 9 lines. The lines read as follows. Line 1. host Name written as a single word colon G N U tilde user Folder written as a single word dollar sign period forward slash Guess Number written as a single word. Line 2. I have a number between 1 and 1000 period. Line 3. Can you guess my number question mark. Line 4. Please type your first guess period. Line 5. question mark 500. Line 6. Too Low period Try again period. Line 7. question mark 750. Line 8. Too low period Try again period. Line 9. question mark. In Line 1 period forward slash Guess Number written as a single word, is bolded. In Line 5 the 500, is bolded. In Line 7 the 750, is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244" t="5334" r="884" b="56889"/>
          <a:stretch/>
        </p:blipFill>
        <p:spPr>
          <a:xfrm>
            <a:off x="623454" y="2339756"/>
            <a:ext cx="7897092" cy="2355273"/>
          </a:xfrm>
          <a:prstGeom prst="rect">
            <a:avLst/>
          </a:prstGeom>
          <a:noFill/>
          <a:ln>
            <a:noFill/>
          </a:ln>
        </p:spPr>
      </p:pic>
    </p:spTree>
    <p:extLst>
      <p:ext uri="{BB962C8B-B14F-4D97-AF65-F5344CB8AC3E}">
        <p14:creationId xmlns:p14="http://schemas.microsoft.com/office/powerpoint/2010/main" val="37065523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1.10.3 Running a C Application Using the Teminal 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a:t>
            </a:r>
            <a:r>
              <a:rPr lang="en-US" dirty="0" smtClean="0">
                <a:solidFill>
                  <a:schemeClr val="tx2"/>
                </a:solidFill>
                <a:latin typeface="Times New Roman" panose="02020603050405020304" pitchFamily="18" charset="0"/>
                <a:cs typeface="Times New Roman" panose="02020603050405020304" pitchFamily="18" charset="0"/>
              </a:rPr>
              <a:t>X </a:t>
            </a:r>
            <a:r>
              <a:rPr lang="en-US" sz="2000" b="0" dirty="0" smtClean="0">
                <a:solidFill>
                  <a:schemeClr val="tx2"/>
                </a:solidFill>
                <a:latin typeface="Times New Roman" panose="02020603050405020304" pitchFamily="18" charset="0"/>
                <a:cs typeface="Times New Roman" panose="02020603050405020304" pitchFamily="18" charset="0"/>
              </a:rPr>
              <a:t>(6 of 8)</a:t>
            </a:r>
            <a:endParaRPr lang="en-US" sz="2000" b="0" dirty="0"/>
          </a:p>
        </p:txBody>
      </p:sp>
      <p:sp>
        <p:nvSpPr>
          <p:cNvPr id="3" name="Text Placeholder 2"/>
          <p:cNvSpPr>
            <a:spLocks noGrp="1"/>
          </p:cNvSpPr>
          <p:nvPr>
            <p:ph type="body" idx="1"/>
          </p:nvPr>
        </p:nvSpPr>
        <p:spPr>
          <a:xfrm>
            <a:off x="457200" y="1600200"/>
            <a:ext cx="8229600" cy="815741"/>
          </a:xfrm>
        </p:spPr>
        <p:txBody>
          <a:bodyPr/>
          <a:lstStyle/>
          <a:p>
            <a:pPr marL="0" indent="0">
              <a:buNone/>
            </a:pPr>
            <a:r>
              <a:rPr lang="en-US" sz="2200" b="1" dirty="0">
                <a:latin typeface="+mn-lt"/>
              </a:rPr>
              <a:t>Figure 1.27</a:t>
            </a:r>
            <a:r>
              <a:rPr lang="en-US" sz="2200" dirty="0">
                <a:latin typeface="+mn-lt"/>
              </a:rPr>
              <a:t> Entering </a:t>
            </a:r>
            <a:r>
              <a:rPr lang="en-US" sz="2200" dirty="0" smtClean="0">
                <a:latin typeface="+mn-lt"/>
              </a:rPr>
              <a:t>additional guesses </a:t>
            </a:r>
            <a:r>
              <a:rPr lang="en-US" sz="2200" dirty="0">
                <a:latin typeface="+mn-lt"/>
              </a:rPr>
              <a:t>and </a:t>
            </a:r>
            <a:r>
              <a:rPr lang="en-US" sz="2200" dirty="0" smtClean="0">
                <a:latin typeface="+mn-lt"/>
              </a:rPr>
              <a:t>guessing </a:t>
            </a:r>
            <a:r>
              <a:rPr lang="en-US" sz="2200" dirty="0">
                <a:latin typeface="+mn-lt"/>
              </a:rPr>
              <a:t>the </a:t>
            </a:r>
            <a:r>
              <a:rPr lang="en-US" sz="2200" dirty="0" smtClean="0">
                <a:latin typeface="+mn-lt"/>
              </a:rPr>
              <a:t>correct number.</a:t>
            </a:r>
            <a:endParaRPr lang="en-US" sz="2200" dirty="0">
              <a:latin typeface="+mn-lt"/>
            </a:endParaRPr>
          </a:p>
        </p:txBody>
      </p:sp>
      <p:pic>
        <p:nvPicPr>
          <p:cNvPr id="5" name="Picture 4" descr="The code and information that is shown when entering more guesses until finding the correct answer in the Guess Number application. There are 14 lines. The lines read as follows. Line 1. question mark 825. Line 2. Too high period Try again period. Line 3. question mark 788. Line 4. Too low period Try again period. Line 5. question mark 806. Line 6. Too low period Try again period. Line 7. question mark 815. Line 8. Too high period Try again period. Line 9. question mark 811. Line 10. Too high period Try again period. Line 11. question mark 808. Line 12. Excellent exclamation point You guessed the number exclamation point. Line 13. Would you like to play again question mark. Line 14. Please type left parenthesis 1 equals yes comma 2 equals no right parenthesis question mark. All numbers after a question mark are bold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558" t="5111" r="884" b="40667"/>
          <a:stretch/>
        </p:blipFill>
        <p:spPr>
          <a:xfrm>
            <a:off x="595745" y="2745654"/>
            <a:ext cx="7952510" cy="3380509"/>
          </a:xfrm>
          <a:prstGeom prst="rect">
            <a:avLst/>
          </a:prstGeom>
          <a:noFill/>
          <a:ln>
            <a:noFill/>
          </a:ln>
        </p:spPr>
      </p:pic>
    </p:spTree>
    <p:extLst>
      <p:ext uri="{BB962C8B-B14F-4D97-AF65-F5344CB8AC3E}">
        <p14:creationId xmlns:p14="http://schemas.microsoft.com/office/powerpoint/2010/main" val="81460558"/>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9055</TotalTime>
  <Words>9472</Words>
  <Application>Microsoft Office PowerPoint</Application>
  <PresentationFormat>On-screen Show (4:3)</PresentationFormat>
  <Paragraphs>710</Paragraphs>
  <Slides>127</Slides>
  <Notes>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127</vt:i4>
      </vt:variant>
    </vt:vector>
  </HeadingPairs>
  <TitlesOfParts>
    <vt:vector size="138" baseType="lpstr">
      <vt:lpstr>Arial</vt:lpstr>
      <vt:lpstr>Arial (Body)</vt:lpstr>
      <vt:lpstr>Calibri</vt:lpstr>
      <vt:lpstr>Cambria Math</vt:lpstr>
      <vt:lpstr>Consolas</vt:lpstr>
      <vt:lpstr>Noto Sans Symbols</vt:lpstr>
      <vt:lpstr>Times New Roman</vt:lpstr>
      <vt:lpstr>Verdana</vt:lpstr>
      <vt:lpstr>508 Lecture</vt:lpstr>
      <vt:lpstr>1_508 Lecture</vt:lpstr>
      <vt:lpstr>Equation</vt:lpstr>
      <vt:lpstr>C How to Program</vt:lpstr>
      <vt:lpstr>Learning Objectives</vt:lpstr>
      <vt:lpstr>Outline (1 of 5)</vt:lpstr>
      <vt:lpstr>Outline (2 of 5)</vt:lpstr>
      <vt:lpstr>Outline (3 of 5)</vt:lpstr>
      <vt:lpstr>Outline (4 of 5)</vt:lpstr>
      <vt:lpstr>Outline (5 of 5)</vt:lpstr>
      <vt:lpstr>1.1 Introduction</vt:lpstr>
      <vt:lpstr>1.2 Hardware and Software (1 of 3)</vt:lpstr>
      <vt:lpstr>1.2 Hardware and Software (2 of 3)</vt:lpstr>
      <vt:lpstr>1.2 Hardware and Software (3 of 3)</vt:lpstr>
      <vt:lpstr>1.2.1 Moore’s Law (1 of 3)</vt:lpstr>
      <vt:lpstr>1.2.1 Moore’s Law (2 of 3)</vt:lpstr>
      <vt:lpstr>1.2.1 Moore’s Law (3 of 3)</vt:lpstr>
      <vt:lpstr>1.2.2 Computer Organization</vt:lpstr>
      <vt:lpstr>Figure 1.1 Logical Units of a Computer (1 of 5)</vt:lpstr>
      <vt:lpstr>Figure 1.1 Logical Units of a Computer (2 of 5)</vt:lpstr>
      <vt:lpstr>Figure 1.1 Logical Units of a Computer (3 of 5)</vt:lpstr>
      <vt:lpstr>Figure 1.1 Logical Units of a Computer (4 of 5)</vt:lpstr>
      <vt:lpstr>Figure 1.1 Logical Units of a Computer (5 of 5)</vt:lpstr>
      <vt:lpstr>1.3 Data Hierarchy (1 of 6)</vt:lpstr>
      <vt:lpstr>Figure 1.2 Data Hierarchy</vt:lpstr>
      <vt:lpstr>1.3 Data Hierarchy (2 of 6)</vt:lpstr>
      <vt:lpstr>1.3 Data Hierarchy (3 of 6)</vt:lpstr>
      <vt:lpstr>1.3 Data Hierarchy (4 of 6)</vt:lpstr>
      <vt:lpstr>1.3 Data Hierarchy (5 of 6)</vt:lpstr>
      <vt:lpstr>1.3 Data Hierarchy (6 of 6)</vt:lpstr>
      <vt:lpstr>Figure 1.3 Byte Measurements</vt:lpstr>
      <vt:lpstr>1.4 Machine Languages, Assembly Languages and High-Level Languages (1 of 3)</vt:lpstr>
      <vt:lpstr>1.4 Machine Languages, Assembly Languages and High-Level Languages (2 of 3)</vt:lpstr>
      <vt:lpstr>1.4 Machine Languages, Assembly Languages and High-Level Languages (3 of 3)</vt:lpstr>
      <vt:lpstr>1.5 The C Programming Language (1 of 3)</vt:lpstr>
      <vt:lpstr>1.5 The C Programming Language (2 of 3)</vt:lpstr>
      <vt:lpstr>1.5 The C Programming Language (3 of 3)</vt:lpstr>
      <vt:lpstr>Figure 1.4 Some Popular Performance-Oriented C Applications (1 of 2)</vt:lpstr>
      <vt:lpstr>Figure 1.4 Some Popular Performance-Oriented C Applications (2 of 2)</vt:lpstr>
      <vt:lpstr>Portability Tip 1.1</vt:lpstr>
      <vt:lpstr>1.6 C Standard Library (1 of 3)</vt:lpstr>
      <vt:lpstr>1.6 C Standard Library (2 of 3)</vt:lpstr>
      <vt:lpstr>1.6 C Standard Library (3 of 3)</vt:lpstr>
      <vt:lpstr>Performance Tip 1.1</vt:lpstr>
      <vt:lpstr>Portability Tip 1.2</vt:lpstr>
      <vt:lpstr>1.7 C++ and Other C-Based Languages (1 of 2)</vt:lpstr>
      <vt:lpstr>1.7 C++ and Other C-Based Languages (2 of 2)</vt:lpstr>
      <vt:lpstr>Figure 1.5 Popular C-Based Programming Languages (1 of 3)</vt:lpstr>
      <vt:lpstr>Figure 1.5 Popular C-Based Programming Languages (2 of 3)</vt:lpstr>
      <vt:lpstr>Figure 1.5 Popular C-Based Programming Languages (3 of 3)</vt:lpstr>
      <vt:lpstr>1.8 Object Technology (1 of 13)</vt:lpstr>
      <vt:lpstr>1.8 Object Technology (2 of 13)</vt:lpstr>
      <vt:lpstr>1.8 Object Technology (3 of 13)</vt:lpstr>
      <vt:lpstr>1.8 Object Technology (4 of 13)</vt:lpstr>
      <vt:lpstr>1.8 Object Technology (5 of 13)</vt:lpstr>
      <vt:lpstr>1.8 Object Technology (6 of 13)</vt:lpstr>
      <vt:lpstr>1.8 Object Technology (7 of 13)</vt:lpstr>
      <vt:lpstr>1.8 Object Technology (8 of 13)</vt:lpstr>
      <vt:lpstr>1.8 Object Technology (9 of 13)</vt:lpstr>
      <vt:lpstr>1.8 Object Technology (10 of 13)</vt:lpstr>
      <vt:lpstr>1.8 Object Technology (11 of 13)</vt:lpstr>
      <vt:lpstr>1.8 Object Technology (12 of 13)</vt:lpstr>
      <vt:lpstr>1.8 Object Technology (13 of 13)</vt:lpstr>
      <vt:lpstr>Software Engineering Observation 1.1</vt:lpstr>
      <vt:lpstr>1.9 Typical C Program Development Environment (1 of 2)</vt:lpstr>
      <vt:lpstr>1.9 Typical C Program Development Environment (2 of 2)</vt:lpstr>
      <vt:lpstr>1.9 Phase 1: Creating a Program</vt:lpstr>
      <vt:lpstr>1.9 Phases 2 and 3: Preprocessing and Compiling a C Program (1 of 2)</vt:lpstr>
      <vt:lpstr>1.9 Phases 2 and 3: Preprocessing and Compiling a C Program (2 of 2)</vt:lpstr>
      <vt:lpstr>Figure 1.6 Typical C Development Environment (1 of 2)</vt:lpstr>
      <vt:lpstr>Figure 1.6 Typical C Development Environment (2 of 2)</vt:lpstr>
      <vt:lpstr>1.9 Phase 4: Linking (1 of 2)</vt:lpstr>
      <vt:lpstr>1.9 Phase 4: Linking (2 of 2)</vt:lpstr>
      <vt:lpstr>1.9 Phase 5: Loading</vt:lpstr>
      <vt:lpstr>1.9 Phase 6: Execution</vt:lpstr>
      <vt:lpstr>1.9 Problems That May Occur at Execution Time</vt:lpstr>
      <vt:lpstr>Common Programming Error 1.1</vt:lpstr>
      <vt:lpstr>1.9 Standard Input, Standard Output and Standard Error Streams (1 of 2)</vt:lpstr>
      <vt:lpstr>1.9 Standard Input, Standard Output and Standard Error Streams (2 of 2)</vt:lpstr>
      <vt:lpstr>1.10 Test-Driving a C Application in Windows, Linux and Mac O S X (1 of 2)</vt:lpstr>
      <vt:lpstr>1.10 Test-Driving a C Application in Windows, Linux and Mac O S X (2 of 2)</vt:lpstr>
      <vt:lpstr>1.10.1 Running a C Application from the Windows Command Prompt (1 of 7)</vt:lpstr>
      <vt:lpstr>1.10.1 Running a C Application from the Windows Command Prompt (2 of 7)</vt:lpstr>
      <vt:lpstr>1.10.1 Running a C Application from the Windows Command Prompt (3 of 7)</vt:lpstr>
      <vt:lpstr>1.10.1 Running a C Application from the Windows Command Prompt (4 of 7)</vt:lpstr>
      <vt:lpstr>1.10.1 Running a C Application from the Windows Command Prompt (5 of 7)</vt:lpstr>
      <vt:lpstr>1.10.1 Running a C Application from the Windows Command Prompt (6 of 7)</vt:lpstr>
      <vt:lpstr>1.10.1 Running a C Application from the Windows Command Prompt (7 of 7)</vt:lpstr>
      <vt:lpstr>1.10.2 Running a C Application Using G N U C with Linux (1 of 8)</vt:lpstr>
      <vt:lpstr>1.10.2 Running a C Application Using G N U C with Linux (2 of 8)</vt:lpstr>
      <vt:lpstr>1.10.2 Running a C Application Using G N U C with Linux (3 of 8)</vt:lpstr>
      <vt:lpstr>1.10.2 Running a C Application Using G N U C with Linux (4 of 8)</vt:lpstr>
      <vt:lpstr>1.10.2 Running a C Application Using G N U C with Linux (5 of 8)</vt:lpstr>
      <vt:lpstr>1.10.2 Running a C Application Using G N U C with Linux (6 of 8)</vt:lpstr>
      <vt:lpstr>1.10.2 Running a C Application Using G N U C with Linux (7 of 8)</vt:lpstr>
      <vt:lpstr>1.10.2 Running a C Application Using G N U C with Linux (8 of 8)</vt:lpstr>
      <vt:lpstr>1.10.3 Running a C Application Using the Teminal on Mac O S X (1 of 8)</vt:lpstr>
      <vt:lpstr>1.10.3 Running a C Application Using the Teminal on Mac O S X (2 of 8)</vt:lpstr>
      <vt:lpstr>1.10.3 Running a C Application Using the Teminal on Mac O S X (3 of 8)</vt:lpstr>
      <vt:lpstr>1.10.3 Running a C Application Using the Teminal on Mac O S X (4 of 8)</vt:lpstr>
      <vt:lpstr>1.10.3 Running a C Application Using the Teminal on Mac O S X (5 of 8)</vt:lpstr>
      <vt:lpstr>1.10.3 Running a C Application Using the Teminal on Mac O S X (6 of 8)</vt:lpstr>
      <vt:lpstr>1.10.3 Running a C Application Using the Teminal on Mac O S X (7 of 8)</vt:lpstr>
      <vt:lpstr>1.10.3 Running a C Application Using the Teminal on Mac O S X (8 of 8)</vt:lpstr>
      <vt:lpstr>1.11 Operating Systems</vt:lpstr>
      <vt:lpstr>1.11.1 Windows—A Proprietary Operating System</vt:lpstr>
      <vt:lpstr>1.11.2 Linux—An Open-Source Operating System (1 of 2)</vt:lpstr>
      <vt:lpstr>1.11.2 Linux—An Open-Source Operating System (2 of 2)</vt:lpstr>
      <vt:lpstr>1.11.3 Apple’s Mac O S X; Apple’s i O S for iPhone®, iPad® and iPod Touch® Devices (1 of 2)</vt:lpstr>
      <vt:lpstr>1.11.3 Apple’s Mac O S X; Apple’s i O S for iPhone®, iPad® and iPod Touch® Devices (2 of 2)</vt:lpstr>
      <vt:lpstr>1.11.4 Google’s Android</vt:lpstr>
      <vt:lpstr>1.12 The Internet and the World Wide Web (1 of 4)</vt:lpstr>
      <vt:lpstr>1.12 The Internet and the World Wide Web (2 of 4)</vt:lpstr>
      <vt:lpstr>1.12 The Internet and the World Wide Web (3 of 4)</vt:lpstr>
      <vt:lpstr>1.12 The Internet and the World Wide Web (4 of 4)</vt:lpstr>
      <vt:lpstr>Figure 1.30 Some Popular Web Services (1 of 2)</vt:lpstr>
      <vt:lpstr>Figure 1.30 Some Popular Web Services (2 of 2)</vt:lpstr>
      <vt:lpstr>Figure 1.31 Web Services Directories</vt:lpstr>
      <vt:lpstr>Figure 1.32 A Few Popular Web Mashups</vt:lpstr>
      <vt:lpstr>1.13 Some Key Software Development Terminology</vt:lpstr>
      <vt:lpstr>Figure 1.33 Software Technologies (1 of 4)</vt:lpstr>
      <vt:lpstr>Figure 1.33 Software Technologies (2 of 4)</vt:lpstr>
      <vt:lpstr>Figure 1.33 Software Technologies (3 of 4)</vt:lpstr>
      <vt:lpstr>Figure 1.33 Software Technologies (4 of 4)</vt:lpstr>
      <vt:lpstr>Figure 1.34 Software Product-Release Terminology (1 of 2)</vt:lpstr>
      <vt:lpstr>Figure 1.34 Software Product-Release Terminology (2 of 2)</vt:lpstr>
      <vt:lpstr>1.14 Keeping Up-To-Date with Information Technologies</vt:lpstr>
      <vt:lpstr>Figure 1.35 Technical and Business Publications (1 of 2)</vt:lpstr>
      <vt:lpstr>Figure 1.35 Technical and Business Publications (2 of 2)</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8e</dc:title>
  <dc:subject>Computer Science</dc:subject>
  <dc:creator>Paul Deitel/Harvey Deitel</dc:creator>
  <cp:keywords>C How to Program</cp:keywords>
  <cp:lastModifiedBy>P, Pavendan (Cognizant)</cp:lastModifiedBy>
  <cp:revision>992</cp:revision>
  <dcterms:modified xsi:type="dcterms:W3CDTF">2018-04-23T10:20:11Z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